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52"/>
  </p:notesMasterIdLst>
  <p:sldIdLst>
    <p:sldId id="256" r:id="rId2"/>
    <p:sldId id="257" r:id="rId3"/>
    <p:sldId id="293" r:id="rId4"/>
    <p:sldId id="266" r:id="rId5"/>
    <p:sldId id="269" r:id="rId6"/>
    <p:sldId id="281" r:id="rId7"/>
    <p:sldId id="271" r:id="rId8"/>
    <p:sldId id="318" r:id="rId9"/>
    <p:sldId id="292" r:id="rId10"/>
    <p:sldId id="283" r:id="rId11"/>
    <p:sldId id="268" r:id="rId12"/>
    <p:sldId id="272" r:id="rId13"/>
    <p:sldId id="284" r:id="rId14"/>
    <p:sldId id="282" r:id="rId15"/>
    <p:sldId id="286" r:id="rId16"/>
    <p:sldId id="289" r:id="rId17"/>
    <p:sldId id="288" r:id="rId18"/>
    <p:sldId id="277" r:id="rId19"/>
    <p:sldId id="291" r:id="rId20"/>
    <p:sldId id="285" r:id="rId21"/>
    <p:sldId id="287" r:id="rId22"/>
    <p:sldId id="263" r:id="rId23"/>
    <p:sldId id="260" r:id="rId24"/>
    <p:sldId id="323" r:id="rId25"/>
    <p:sldId id="301" r:id="rId26"/>
    <p:sldId id="305" r:id="rId27"/>
    <p:sldId id="306" r:id="rId28"/>
    <p:sldId id="324" r:id="rId29"/>
    <p:sldId id="307" r:id="rId30"/>
    <p:sldId id="319" r:id="rId31"/>
    <p:sldId id="296" r:id="rId32"/>
    <p:sldId id="320" r:id="rId33"/>
    <p:sldId id="325" r:id="rId34"/>
    <p:sldId id="308" r:id="rId35"/>
    <p:sldId id="280" r:id="rId36"/>
    <p:sldId id="303" r:id="rId37"/>
    <p:sldId id="258" r:id="rId38"/>
    <p:sldId id="273" r:id="rId39"/>
    <p:sldId id="276" r:id="rId40"/>
    <p:sldId id="321" r:id="rId41"/>
    <p:sldId id="315" r:id="rId42"/>
    <p:sldId id="316" r:id="rId43"/>
    <p:sldId id="317" r:id="rId44"/>
    <p:sldId id="326" r:id="rId45"/>
    <p:sldId id="309" r:id="rId46"/>
    <p:sldId id="310" r:id="rId47"/>
    <p:sldId id="311" r:id="rId48"/>
    <p:sldId id="313" r:id="rId49"/>
    <p:sldId id="314" r:id="rId50"/>
    <p:sldId id="31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5"/>
    <p:restoredTop sz="94694"/>
  </p:normalViewPr>
  <p:slideViewPr>
    <p:cSldViewPr snapToGrid="0">
      <p:cViewPr varScale="1">
        <p:scale>
          <a:sx n="121" d="100"/>
          <a:sy n="121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0538-6A40-4142-923B-BCA64A02D38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FB3A-4C57-4E42-B8EE-25FF2DBD6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7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D8FC-5BDF-6886-81D3-E1D4169CB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7F1F9-7A85-0B0A-B2C6-84BDF801B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6CEE-3093-59AA-4827-100BE41E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5A3A-B8A3-7242-BC88-BABBF2882B0A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20A-940C-1454-136A-CC02E7B8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3FA2-3FE9-712B-6EB4-3B83CB8C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D4A5-4F92-78D4-2988-72FE68B6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478C8-1E32-BCF9-0C55-329782E51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A697-1F48-001E-680D-334EEB8D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DD26-F1C4-7C4C-9751-92F114914F0F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5980-E126-B03D-B6F7-CD3ABB3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27A2-1F17-C36B-5E56-86CE554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5CE9B-C8C5-FA27-A4CE-A802935A8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FD99-C509-F2CF-93C1-F6FBEF887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2F14-58A4-99AE-BFAE-234F6746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A2F2-7CC5-394E-828B-EAA66BBE7AFE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2B67-0072-059C-75F1-5BC83BF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3F25-4A25-0689-5859-6A1685E2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D38-AA12-9F5F-2A73-ADD3DFC2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B87A-D019-CA66-2C29-B7F845DC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3D18D-8184-5F20-90E7-A9AD5035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BEF2-AB19-6E54-A7C6-D47DC9F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D665-8B5A-0272-2079-D2F9C02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E47A-E007-46F8-4E0A-B52649A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7E76E-3E0B-0149-4206-0CC90103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F372-F80C-0217-F704-9A7D21C2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88F0-8814-5C42-06CA-4DE1F366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A8E9-520E-AD78-0AD8-E1341F6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FEDC-7D3D-B0E6-3AC8-5F2259D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8A5A-E477-9A00-9A82-B1D5F4A50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4E862-0D32-8FF7-80C9-593F72DBD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1A02-1544-A922-314B-489167F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09138-542A-A411-65F0-DA831F39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20F1C-278E-E4CC-B5FC-99B44C98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8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FC1B-734D-8B2A-1047-36968479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FD41-6EFD-7CAD-1AF0-2D46AD71D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842C2-9A4D-D86F-56E2-334D440C9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C865F-E9CB-4643-C5E8-24C405B7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1F317-B658-C4DC-BE5D-7BC8678F7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3476B-E7FF-BF4A-B35D-140EC4E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8D0A-F8E8-CD46-81AD-B2B631101F34}" type="datetime1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7D1A9-7EE7-446D-00C3-60887582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F64BF-2407-10BA-1CC1-36E10C01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AAE6-DC4D-0D46-A09D-A7E1CEF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F354D-79A0-30BE-06DC-D2B1AD83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FA69-0F24-0B4A-9179-38501E005ECF}" type="datetime1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10F6-A29C-DE4E-B46B-0F369890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CF5B-AD08-F703-AE61-7E89A67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D8439-EEEB-E641-502D-5145D24F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1450-687A-6945-8224-F8152D1CBCE7}" type="datetime1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5AB22-973D-9CD9-2F08-9620F63F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9A94B-9050-365C-1E9D-F14E49CD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A36-5C61-1485-BD76-33F667A5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6304-1431-F81C-26DF-3604D6C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4B3D-CA5E-71AB-9207-D0D7E388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5A24F-37F8-54A6-823E-2A80FEF5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91790-8D2F-F7D0-E5D6-3FDB58AB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E90AB-2A42-B068-05C9-7538296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B827-AA4E-662A-6162-199B5F17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316DB-7A31-1070-1E00-DAE334E36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8EAE8-A69B-7EFA-7B02-3309BFB05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135A-1DD9-5FEA-AE01-8FD0ADE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5F4D-B177-7642-AFEF-AA74B4D6D07E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7F79-535E-04A1-4383-22316E65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B2CB4-D160-2513-5D1A-572B5860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149E2-7862-78EF-84AF-3D87EF37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03452-88EF-93B5-52AD-EBDB6F48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7713-548D-B792-2A6B-7B805DB9A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B0CD-F4E0-924B-812E-C1608C28BB20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B3E8-D8B7-4670-0C2A-F57C2761D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E767-1D02-7339-8107-40D9DDC8B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xtRemes/index.html" TargetMode="External"/><Relationship Id="rId7" Type="http://schemas.openxmlformats.org/officeDocument/2006/relationships/hyperlink" Target="https://pypi.org/project/wafo/" TargetMode="External"/><Relationship Id="rId2" Type="http://schemas.openxmlformats.org/officeDocument/2006/relationships/hyperlink" Target="https://cran.r-project.org/web/packages/ismev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kocorreoso.github.io/scikit-extremes/" TargetMode="External"/><Relationship Id="rId5" Type="http://schemas.openxmlformats.org/officeDocument/2006/relationships/hyperlink" Target="https://georgebv.github.io/pyextremes/" TargetMode="External"/><Relationship Id="rId4" Type="http://schemas.openxmlformats.org/officeDocument/2006/relationships/hyperlink" Target="https://cran.r-project.org/web/views/ExtremeValue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062-1EA2-B070-5E2F-22D99536A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2835-C775-D504-42EC-5A086BE23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statistical analysis of low frequency, high severity events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7A123-79EE-98B2-8EA8-A5B12256DA3D}"/>
              </a:ext>
            </a:extLst>
          </p:cNvPr>
          <p:cNvSpPr txBox="1"/>
          <p:nvPr/>
        </p:nvSpPr>
        <p:spPr>
          <a:xfrm>
            <a:off x="5099317" y="4429919"/>
            <a:ext cx="19933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Alfred J. Reich, PhD</a:t>
            </a:r>
          </a:p>
          <a:p>
            <a:pPr algn="ctr"/>
            <a:r>
              <a:rPr lang="en-US" sz="1600" dirty="0"/>
              <a:t>20 October 2022</a:t>
            </a:r>
          </a:p>
        </p:txBody>
      </p:sp>
    </p:spTree>
    <p:extLst>
      <p:ext uri="{BB962C8B-B14F-4D97-AF65-F5344CB8AC3E}">
        <p14:creationId xmlns:p14="http://schemas.microsoft.com/office/powerpoint/2010/main" val="65192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5D01-31D3-9506-913B-04E4A421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5551-EC2E-C4F3-F7BF-87929DC1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experiment using pseudo-random numbers, along with some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4212-81FF-94C2-5A00-B49AED6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A229-6B56-C54F-B0B8-D55AD1863142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1BEE-C87C-2962-2F85-8A0C2C0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3C0F-7C74-8D6A-6987-906A2772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iid</a:t>
                </a:r>
                <a:r>
                  <a:rPr lang="en-US" dirty="0"/>
                  <a:t> RVs</a:t>
                </a:r>
              </a:p>
              <a:p>
                <a:pPr lvl="1"/>
                <a:r>
                  <a:rPr lang="en-US" dirty="0"/>
                  <a:t>with CDF: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:r>
                  <a:rPr lang="en-US" dirty="0">
                    <a:sym typeface="Wingdings" pitchFamily="2" charset="2"/>
                  </a:rPr>
                  <a:t>PDF: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Also,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 in ascending order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’s are </a:t>
                </a:r>
                <a:r>
                  <a:rPr lang="en-US" i="1" dirty="0"/>
                  <a:t>Order Statistics</a:t>
                </a:r>
                <a:r>
                  <a:rPr lang="en-US" dirty="0"/>
                  <a:t> based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We’ll focus on the Maximum Order 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BAFB-A264-FF8D-5ADC-DCD70DC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D8E8-D0CD-BC49-A8C1-F56037531BE6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244E-2320-20F8-FBD8-1EFE036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AEF2-B0FC-511D-202F-EFF764FA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453"/>
            <a:ext cx="6209406" cy="1072342"/>
          </a:xfrm>
        </p:spPr>
        <p:txBody>
          <a:bodyPr>
            <a:normAutofit/>
          </a:bodyPr>
          <a:lstStyle/>
          <a:p>
            <a:r>
              <a:rPr lang="en-US" sz="2400" dirty="0"/>
              <a:t>A Random Sample of Maximum Order Statistics (based on Std. Normal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5263" y="1751795"/>
            <a:ext cx="6108049" cy="33448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1E880-4E1F-723F-A6B6-BE1BBFF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241494"/>
            <a:ext cx="4375475" cy="3627493"/>
          </a:xfrm>
        </p:spPr>
        <p:txBody>
          <a:bodyPr/>
          <a:lstStyle/>
          <a:p>
            <a:r>
              <a:rPr lang="en-US" dirty="0"/>
              <a:t>The figure at right depicts: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Normal PDF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normalized histogram of 200 maximum order statistics (green)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each maximum came from a random sample of 12 standard normal RVs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quantiles (“thresholds”):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normal 99% quantile (~2.33)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99% quantile of the 200 </a:t>
            </a:r>
            <a:r>
              <a:rPr lang="en-US" dirty="0" err="1"/>
              <a:t>maxs</a:t>
            </a:r>
            <a:r>
              <a:rPr lang="en-US" dirty="0"/>
              <a:t> (~3.24)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there is almost a full N(0,1) standard deviation between the quantiles.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B02F3-F58C-B65D-23E8-4259CC89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0C0E-D827-F943-909B-A41257A5DCAD}" type="datetime1">
              <a:rPr lang="en-US" smtClean="0"/>
              <a:t>12/15/22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277642-7B50-D80C-F812-45C882CC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0D51F4-6CEA-8E56-6AF1-0E0F80A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Maximum Order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maximum order statistic …</a:t>
                </a:r>
              </a:p>
              <a:p>
                <a:r>
                  <a:rPr lang="en-US" dirty="0"/>
                  <a:t>has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PDF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E4EC-8837-6F02-E277-974F3ECE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6D4E-EED0-164F-842E-A242E2D19193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F2A70-0324-B04C-704F-FE56FE9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373B-754B-0915-051A-4ED71126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6203" y="1849432"/>
            <a:ext cx="6106169" cy="33416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Std. Normal Dist.)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Maximum Order Statistic, then its CDF and PDF are as follows, resp.: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At right, the</a:t>
                </a:r>
                <a:r>
                  <a:rPr lang="en-US" sz="1800" dirty="0"/>
                  <a:t> PDF,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, is plotted (in green) along with the histogram of maximums from 200 samples, each of size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  <a:blipFill>
                <a:blip r:embed="rId3"/>
                <a:stretch>
                  <a:fillRect l="-1449" t="-139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3B46-C1B1-4A48-B055-F6561E4A44FB}" type="datetime1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Exponential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50379" y="1753394"/>
            <a:ext cx="6037817" cy="33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figure at right depicts: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PDF,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(blue)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histogram of 200 maximum order statistics (green)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each maximum came from a random sample (</a:t>
                </a:r>
                <a:r>
                  <a:rPr lang="en-US" dirty="0" err="1"/>
                  <a:t>iid</a:t>
                </a:r>
                <a:r>
                  <a:rPr lang="en-US" dirty="0"/>
                  <a:t>) of 12 exponential RVs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quantiles (“thresholds”):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99% quantile (~4.6)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99% quantile of the 200 </a:t>
                </a:r>
                <a:r>
                  <a:rPr lang="en-US" dirty="0" err="1"/>
                  <a:t>maxs</a:t>
                </a:r>
                <a:r>
                  <a:rPr lang="en-US" dirty="0"/>
                  <a:t> (~8.1)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  <a:blipFill>
                <a:blip r:embed="rId3"/>
                <a:stretch>
                  <a:fillRect l="-968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blipFill>
                <a:blip r:embed="rId5"/>
                <a:stretch>
                  <a:fillRect l="-1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2214-FC5D-8A43-B1D2-004201BE7F6D}" type="datetime1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/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</a:rPr>
                  <a:t>Exponential CDF: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blipFill>
                <a:blip r:embed="rId6"/>
                <a:stretch>
                  <a:fillRect l="-1718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/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E6B0-272D-A8B9-7320-2D7AF8C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Theory (EVT)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106F-5B94-2572-7594-E1878106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Generalized Extreme Value (GEV) Distribution and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A5E8-0F31-40A9-36C3-AFE395A6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3F3C-A8F0-734D-8864-4A856FA7033B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5041-4343-9A8C-6355-BFD3E6C8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F8326-E122-86F6-FF3F-26F68824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7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7D6-F8DE-57DF-C99C-2F602776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Extreme Value (GEV)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r>
                  <a:rPr lang="en-US" sz="1800" dirty="0"/>
                  <a:t>defined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Fréchet</a:t>
                </a:r>
                <a:r>
                  <a:rPr lang="en-US" sz="1800" dirty="0"/>
                  <a:t> dist. (heavy tailed)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Weibull</a:t>
                </a:r>
                <a:r>
                  <a:rPr lang="en-US" sz="1800" dirty="0"/>
                  <a:t> dist. (upper-bounded)</a:t>
                </a:r>
              </a:p>
              <a:p>
                <a:r>
                  <a:rPr lang="en-US" sz="1800" dirty="0"/>
                  <a:t>Taking the limit as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/>
                  <a:t>, obtains the </a:t>
                </a:r>
                <a:r>
                  <a:rPr lang="en-US" sz="1800" b="1" dirty="0"/>
                  <a:t>Gumbel</a:t>
                </a:r>
                <a:r>
                  <a:rPr lang="en-US" sz="1800" dirty="0"/>
                  <a:t> dist. (light-tailed)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  <a:blipFill>
                <a:blip r:embed="rId2"/>
                <a:stretch>
                  <a:fillRect l="-950" t="-7849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4C63CEE-7FB3-4392-083C-729D9BC54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4674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30AEB-C7E8-E73C-D7A1-115B5AB91699}"/>
              </a:ext>
            </a:extLst>
          </p:cNvPr>
          <p:cNvSpPr txBox="1"/>
          <p:nvPr/>
        </p:nvSpPr>
        <p:spPr>
          <a:xfrm>
            <a:off x="2622432" y="5635281"/>
            <a:ext cx="1466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[Coles 2001]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D003-21A5-5F1E-CFEC-93B7FC6D5CEA}"/>
              </a:ext>
            </a:extLst>
          </p:cNvPr>
          <p:cNvSpPr txBox="1"/>
          <p:nvPr/>
        </p:nvSpPr>
        <p:spPr>
          <a:xfrm>
            <a:off x="7913568" y="5913011"/>
            <a:ext cx="17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[Wikipedia: GEV]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2ADD8-3FF4-CE2D-A47C-ABDFBEAF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7177-36FE-FC46-BA3E-4B1DFE95A27C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57C87-B658-9FCF-1AE0-565C97F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59CE4-9759-3B31-075F-7CAC8B0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B6A17-3412-DBE8-2A2B-F60508A766C1}"/>
              </a:ext>
            </a:extLst>
          </p:cNvPr>
          <p:cNvGrpSpPr/>
          <p:nvPr/>
        </p:nvGrpSpPr>
        <p:grpSpPr>
          <a:xfrm>
            <a:off x="5352967" y="1468194"/>
            <a:ext cx="1274958" cy="553487"/>
            <a:chOff x="5352967" y="1468194"/>
            <a:chExt cx="1274958" cy="5534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B008A-0E7D-C4EE-4083-1B01C859C3B5}"/>
                </a:ext>
              </a:extLst>
            </p:cNvPr>
            <p:cNvSpPr txBox="1"/>
            <p:nvPr/>
          </p:nvSpPr>
          <p:spPr>
            <a:xfrm>
              <a:off x="6071362" y="14681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CDF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92AEEF-FE2C-94A8-1BFE-1228FE29F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967" y="1750219"/>
              <a:ext cx="763629" cy="27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4FF515-02F9-9B71-8DC8-3EEB5BA1100F}"/>
              </a:ext>
            </a:extLst>
          </p:cNvPr>
          <p:cNvGrpSpPr/>
          <p:nvPr/>
        </p:nvGrpSpPr>
        <p:grpSpPr>
          <a:xfrm>
            <a:off x="9744075" y="1467403"/>
            <a:ext cx="1847412" cy="1447247"/>
            <a:chOff x="9744075" y="1467403"/>
            <a:chExt cx="1847412" cy="14472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B5643-BA51-BA43-32E4-70666B6D5545}"/>
                </a:ext>
              </a:extLst>
            </p:cNvPr>
            <p:cNvSpPr txBox="1"/>
            <p:nvPr/>
          </p:nvSpPr>
          <p:spPr>
            <a:xfrm>
              <a:off x="10953940" y="1467403"/>
              <a:ext cx="63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PDFs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97A034-4099-DBF3-8287-D4336469D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4075" y="1750219"/>
              <a:ext cx="1201696" cy="1164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/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600" i="1" dirty="0" err="1">
                    <a:solidFill>
                      <a:srgbClr val="FF0000"/>
                    </a:solidFill>
                  </a:rPr>
                  <a:t>scipy.stats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 reverses the sign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blipFill>
                <a:blip r:embed="rId4"/>
                <a:stretch>
                  <a:fillRect l="-88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CA1-42F3-5E4F-5369-EC8D7C32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maximum order statistic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a sequence of </a:t>
                </a:r>
                <a:r>
                  <a:rPr lang="en-US" dirty="0" err="1"/>
                  <a:t>iid</a:t>
                </a:r>
                <a:r>
                  <a:rPr lang="en-US" dirty="0"/>
                  <a:t> random variables with common CDF,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then if there exists sequences of constants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 non-degenerate distribution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member of the GEV family (described on the previous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A52D-44F5-2248-FA56-2F99DD53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30B9-967C-1743-9C45-BF5CCD12B305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91FF-9531-AA85-02A8-976E265F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7BA2-67F8-C7AB-DE6D-B1C81908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E740-56FF-F882-9B61-09C84BF6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is a Location-Scale Family of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b="1" dirty="0"/>
                  <a:t> is approximated by another member,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b="1" dirty="0"/>
                  <a:t>, of the GEV location-scale family.</a:t>
                </a:r>
              </a:p>
              <a:p>
                <a:pPr marL="0" indent="0">
                  <a:buNone/>
                </a:pPr>
                <a:r>
                  <a:rPr lang="en-US" sz="2000" dirty="0"/>
                  <a:t>To see this, observe that the GEV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family of distributions formed by translation and scaling of a standard family member.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standard member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and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aseline="30000" dirty="0"/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Furthermore,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which, after some algebraic manipulation, can be written as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using different location and scale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  <a:blipFill>
                <a:blip r:embed="rId2"/>
                <a:stretch>
                  <a:fillRect l="-724" t="-1362" r="-965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E0C7-8C94-7649-3370-DEF2E40E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6D39-42A8-9D48-8522-4DA9128740E4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C112B-1FE2-EEA2-070E-C30316EE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1180F-14AA-0897-B573-55CE323A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AB1D-F6B9-8AE6-9085-D5B1AD6C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 (EVA)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EVA is a statistical methodology for making inferences about rare events (weather, finance,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public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health, materials, etc.)</a:t>
                </a:r>
                <a:endParaRPr lang="en-US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/>
                  <a:t>It is also very often referred to as Extreme Value Theory (EVT)</a:t>
                </a:r>
              </a:p>
              <a:p>
                <a:r>
                  <a:rPr lang="en-US" dirty="0"/>
                  <a:t>Disambiguation:</a:t>
                </a:r>
              </a:p>
              <a:p>
                <a:pPr lvl="1"/>
                <a:r>
                  <a:rPr lang="en-US" dirty="0"/>
                  <a:t>Extreme Value Theory (Analysis) has </a:t>
                </a:r>
                <a:r>
                  <a:rPr lang="en-US" u="sng" dirty="0"/>
                  <a:t>nothing</a:t>
                </a:r>
                <a:r>
                  <a:rPr lang="en-US" dirty="0"/>
                  <a:t> to do with the Extreme Value Theorem, from elementary calculus.</a:t>
                </a:r>
              </a:p>
              <a:p>
                <a:r>
                  <a:rPr lang="en-US" dirty="0"/>
                  <a:t>This talk will be limited to:</a:t>
                </a:r>
              </a:p>
              <a:p>
                <a:pPr lvl="1"/>
                <a:r>
                  <a:rPr lang="en-US" dirty="0"/>
                  <a:t>”Classical” EVA (mostly)</a:t>
                </a:r>
              </a:p>
              <a:p>
                <a:pPr lvl="1"/>
                <a:r>
                  <a:rPr lang="en-US" dirty="0"/>
                  <a:t>Univariate, continuous probability distributions</a:t>
                </a:r>
              </a:p>
              <a:p>
                <a:pPr lvl="1"/>
                <a:r>
                  <a:rPr lang="en-US" dirty="0"/>
                  <a:t>Maxima,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4EFF-7ACD-CAB7-FCE8-492F8F0B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CCB-2F64-F040-A9E1-66284E93A670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3868-6651-389A-81BB-FA6ED30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BBC0-271A-43EC-4F67-70233636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Std. Normal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normal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normal-based maximums (data) vs. the GEV fit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49986"/>
            <a:ext cx="5181600" cy="28346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7FA1-8C2C-4F46-806F-401C65429BC1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40" y="4133725"/>
            <a:ext cx="2499232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Exponential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exponential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exponential-based maximums (data) vs. the GEV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2200" y="2374892"/>
            <a:ext cx="5181600" cy="28286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9C-B685-3B44-B382-1A761FD3204E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9800" y="4358168"/>
            <a:ext cx="2478844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439D-470C-42EF-96E1-4F703772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Levels &amp; Return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</a:rPr>
                  <a:t>The q</a:t>
                </a:r>
                <a:r>
                  <a:rPr lang="en-US" sz="2400" dirty="0">
                    <a:effectLst/>
                    <a:latin typeface="Helvetica Neue" panose="02000503000000020004" pitchFamily="2" charset="0"/>
                  </a:rPr>
                  <a:t>uantiles of the GEV can be interpreted as </a:t>
                </a:r>
                <a:r>
                  <a:rPr lang="en-US" sz="2400" b="1" dirty="0">
                    <a:effectLst/>
                    <a:latin typeface="Helvetica Neue" panose="02000503000000020004" pitchFamily="2" charset="0"/>
                  </a:rPr>
                  <a:t>return levels</a:t>
                </a:r>
              </a:p>
              <a:p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 </a:t>
                </a:r>
                <a:r>
                  <a:rPr lang="en-US" sz="2000" b="1" dirty="0">
                    <a:effectLst/>
                    <a:latin typeface="Helvetica Neue" panose="02000503000000020004" pitchFamily="2" charset="0"/>
                  </a:rPr>
                  <a:t>return level</a:t>
                </a:r>
                <a:r>
                  <a:rPr lang="en-US" sz="2000" b="1" dirty="0">
                    <a:latin typeface="Helvetica Neue" panose="02000503000000020004" pitchFamily="2" charset="0"/>
                  </a:rPr>
                  <a:t> </a:t>
                </a:r>
                <a:r>
                  <a:rPr lang="en-US" sz="2000" dirty="0">
                    <a:latin typeface="Helvetica Neue" panose="02000503000000020004" pitchFamily="2" charset="0"/>
                  </a:rPr>
                  <a:t>is the v</a:t>
                </a:r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alue expected to be exceeded on average once every 1/p periods, where 1 − p is the specific probability associated with the quantile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b="0" dirty="0">
                  <a:effectLst/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return level </a:t>
                </a:r>
                <a:r>
                  <a:rPr lang="en-US" sz="2400" dirty="0"/>
                  <a:t>associated with the </a:t>
                </a:r>
                <a:r>
                  <a:rPr lang="en-US" sz="2400" b="1" dirty="0"/>
                  <a:t>return period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r="-12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5EEE4-7B9A-026E-C0A7-9E313A02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62DD-02BB-4A48-8B85-62CD642F5D43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0668-046B-2D08-70DC-3E58199B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ACDD-985F-2F87-D68A-9E2FDD7A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CB2-35B1-FF14-DA27-4770BA14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D17C-26CC-DD6B-CBEF-66DF071E1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554"/>
            <a:ext cx="10515600" cy="4855796"/>
          </a:xfrm>
        </p:spPr>
        <p:txBody>
          <a:bodyPr>
            <a:normAutofit/>
          </a:bodyPr>
          <a:lstStyle/>
          <a:p>
            <a:r>
              <a:rPr lang="en-US" sz="2000" dirty="0"/>
              <a:t>R:</a:t>
            </a:r>
          </a:p>
          <a:p>
            <a:pPr lvl="1"/>
            <a:r>
              <a:rPr lang="en-US" sz="1600" b="1" dirty="0" err="1"/>
              <a:t>ismev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https://cran.r-project.org/web/packages/ismev/index.html</a:t>
            </a:r>
            <a:endParaRPr lang="en-US" sz="1600" dirty="0"/>
          </a:p>
          <a:p>
            <a:pPr lvl="1"/>
            <a:r>
              <a:rPr lang="en-US" sz="1600" b="1" dirty="0"/>
              <a:t>extRemes</a:t>
            </a:r>
            <a:r>
              <a:rPr lang="en-US" sz="1600" dirty="0"/>
              <a:t>: </a:t>
            </a:r>
            <a:r>
              <a:rPr lang="en-US" sz="1600" dirty="0">
                <a:hlinkClick r:id="rId3"/>
              </a:rPr>
              <a:t>https://cran.r-project.org/web/packages/extRemes/index.html</a:t>
            </a:r>
            <a:endParaRPr lang="en-US" sz="1600" dirty="0"/>
          </a:p>
          <a:p>
            <a:pPr lvl="1"/>
            <a:r>
              <a:rPr lang="en-US" sz="1600" dirty="0"/>
              <a:t>and many, many more… see the following…</a:t>
            </a:r>
          </a:p>
          <a:p>
            <a:pPr lvl="2"/>
            <a:r>
              <a:rPr lang="en-US" sz="1400" dirty="0">
                <a:hlinkClick r:id="rId4"/>
              </a:rPr>
              <a:t>https://cran.r-project.org/web/views/ExtremeValue.html</a:t>
            </a:r>
            <a:r>
              <a:rPr lang="en-US" sz="1400" dirty="0"/>
              <a:t> (Many links to other EVA packages in R)</a:t>
            </a:r>
          </a:p>
          <a:p>
            <a:pPr lvl="2"/>
            <a:r>
              <a:rPr lang="en-US" sz="1400" i="1" dirty="0"/>
              <a:t>“A modeler’s guide to extreme value software”</a:t>
            </a:r>
            <a:r>
              <a:rPr lang="en-US" sz="1400" dirty="0"/>
              <a:t>, </a:t>
            </a:r>
            <a:r>
              <a:rPr lang="en-US" sz="1400" dirty="0" err="1"/>
              <a:t>Belzile</a:t>
            </a:r>
            <a:r>
              <a:rPr lang="en-US" sz="1400" dirty="0"/>
              <a:t>, et al., arXiv:2205.07714v1, 16 May 2022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600" b="1" dirty="0"/>
              <a:t>Pyextremes</a:t>
            </a:r>
            <a:r>
              <a:rPr lang="en-US" sz="1600" dirty="0"/>
              <a:t>: </a:t>
            </a:r>
            <a:r>
              <a:rPr lang="en-US" sz="1600" dirty="0">
                <a:hlinkClick r:id="rId5"/>
              </a:rPr>
              <a:t>https://georgebv.github.io/pyextremes/</a:t>
            </a:r>
            <a:endParaRPr lang="en-US" sz="1600" dirty="0"/>
          </a:p>
          <a:p>
            <a:pPr lvl="1"/>
            <a:r>
              <a:rPr lang="en-US" sz="1600" dirty="0"/>
              <a:t>Scikit-extremes: </a:t>
            </a:r>
            <a:r>
              <a:rPr lang="en-US" sz="1600" dirty="0">
                <a:hlinkClick r:id="rId6"/>
              </a:rPr>
              <a:t>https://kikocorreoso.github.io/scikit-extremes/</a:t>
            </a:r>
            <a:endParaRPr lang="en-US" sz="1600" dirty="0"/>
          </a:p>
          <a:p>
            <a:pPr lvl="1"/>
            <a:r>
              <a:rPr lang="en-US" sz="1600" dirty="0" err="1"/>
              <a:t>Wafo</a:t>
            </a:r>
            <a:r>
              <a:rPr lang="en-US" sz="1600" dirty="0"/>
              <a:t>: </a:t>
            </a:r>
            <a:r>
              <a:rPr lang="en-US" sz="1600" dirty="0">
                <a:hlinkClick r:id="rId7"/>
              </a:rPr>
              <a:t>https://pypi.org/project/wafo/</a:t>
            </a:r>
            <a:endParaRPr lang="en-US" sz="1600" dirty="0"/>
          </a:p>
          <a:p>
            <a:r>
              <a:rPr lang="en-US" sz="2000" dirty="0"/>
              <a:t>Documentation</a:t>
            </a:r>
          </a:p>
          <a:p>
            <a:pPr lvl="1"/>
            <a:r>
              <a:rPr lang="en-US" sz="1600" dirty="0"/>
              <a:t>Both extRemes (R) and Pyextremes (Python) have excellent documentation</a:t>
            </a:r>
          </a:p>
          <a:p>
            <a:pPr lvl="2"/>
            <a:r>
              <a:rPr lang="en-US" sz="1400" dirty="0"/>
              <a:t>Not that other packages don’t, but the docs for these two packages make good starting points for learning more about EVA.</a:t>
            </a:r>
          </a:p>
          <a:p>
            <a:pPr lvl="1"/>
            <a:r>
              <a:rPr lang="en-US" sz="1600" dirty="0" err="1"/>
              <a:t>W.r.t.</a:t>
            </a:r>
            <a:r>
              <a:rPr lang="en-US" sz="1600" dirty="0"/>
              <a:t> a Good Book, I recommend Coles’ book:</a:t>
            </a:r>
          </a:p>
          <a:p>
            <a:pPr lvl="2"/>
            <a:r>
              <a:rPr lang="en-US" sz="1400" dirty="0"/>
              <a:t>“An Introduction to Statistical Modeling of Extreme Values”</a:t>
            </a:r>
          </a:p>
          <a:p>
            <a:pPr lvl="2"/>
            <a:r>
              <a:rPr lang="en-US" sz="1400" dirty="0"/>
              <a:t>…that is, </a:t>
            </a:r>
            <a:r>
              <a:rPr lang="en-US" sz="1400" i="1" dirty="0"/>
              <a:t>ISMEV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2095-CB0E-2383-46D7-71F12F0B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5E79-003D-EB47-8E46-DC0E85B205D4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AA2F-E81C-C675-9744-8732A47B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96F1-0F98-1099-FB35-AA2B3C8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E8E-1E99-F586-0107-7A8F131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CF586-06D3-DED2-DF19-97E1CF53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ISMEV (R)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1E53-7A75-695F-4296-4BAB20BC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1D99-AE62-8B80-4888-B5BF821A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B1595-8BE5-3424-00D2-1DC12DB1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EA50-580C-4514-96A2-539BAF82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1: </a:t>
            </a:r>
            <a:r>
              <a:rPr lang="en-US" sz="3200" dirty="0" err="1"/>
              <a:t>ismev</a:t>
            </a:r>
            <a:r>
              <a:rPr lang="en-US" sz="3200" dirty="0"/>
              <a:t> (R)</a:t>
            </a:r>
          </a:p>
        </p:txBody>
      </p:sp>
      <p:pic>
        <p:nvPicPr>
          <p:cNvPr id="9" name="Content Placeholder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B03F0A7-DB67-CD7B-72BE-166E1FD848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46238"/>
            <a:ext cx="6192971" cy="4530725"/>
          </a:xfrm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1D228BF4-6D5E-C769-75B9-29A83E78E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2066" y="2056380"/>
            <a:ext cx="4319409" cy="39342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BE037-1714-F844-822B-DF58A106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66C2B-889A-8900-476B-EE46FF17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89918-6A36-DFA0-AD0A-4AC19CA5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698D63-BC92-369D-A528-5C81363C194C}"/>
              </a:ext>
            </a:extLst>
          </p:cNvPr>
          <p:cNvGrpSpPr/>
          <p:nvPr/>
        </p:nvGrpSpPr>
        <p:grpSpPr>
          <a:xfrm>
            <a:off x="3322686" y="4748337"/>
            <a:ext cx="2981912" cy="960650"/>
            <a:chOff x="2908799" y="4568950"/>
            <a:chExt cx="2981912" cy="96065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76E2AA-D6D2-5562-0078-BD5F1F2B1488}"/>
                </a:ext>
              </a:extLst>
            </p:cNvPr>
            <p:cNvSpPr/>
            <p:nvPr/>
          </p:nvSpPr>
          <p:spPr>
            <a:xfrm>
              <a:off x="2908799" y="4568950"/>
              <a:ext cx="1489945" cy="960650"/>
            </a:xfrm>
            <a:custGeom>
              <a:avLst/>
              <a:gdLst>
                <a:gd name="connsiteX0" fmla="*/ 302400 w 1281600"/>
                <a:gd name="connsiteY0" fmla="*/ 0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302400 w 1281600"/>
                <a:gd name="connsiteY4" fmla="*/ 0 h 864000"/>
                <a:gd name="connsiteX0" fmla="*/ 245122 w 1281600"/>
                <a:gd name="connsiteY0" fmla="*/ 15292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245122 w 1281600"/>
                <a:gd name="connsiteY4" fmla="*/ 15292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00" h="864000">
                  <a:moveTo>
                    <a:pt x="245122" y="15292"/>
                  </a:moveTo>
                  <a:lnTo>
                    <a:pt x="0" y="864000"/>
                  </a:lnTo>
                  <a:lnTo>
                    <a:pt x="921600" y="849600"/>
                  </a:lnTo>
                  <a:lnTo>
                    <a:pt x="1281600" y="0"/>
                  </a:lnTo>
                  <a:lnTo>
                    <a:pt x="245122" y="1529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/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95% CI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-0.0500 ± 1.96 * 0.0983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𝟐𝟒𝟑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𝟏𝟒𝟐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705A2-F075-5340-0CE8-B6564E9C9DDC}"/>
              </a:ext>
            </a:extLst>
          </p:cNvPr>
          <p:cNvGrpSpPr/>
          <p:nvPr/>
        </p:nvGrpSpPr>
        <p:grpSpPr>
          <a:xfrm>
            <a:off x="1731725" y="4411164"/>
            <a:ext cx="2625083" cy="338554"/>
            <a:chOff x="1731725" y="4411164"/>
            <a:chExt cx="262508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/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/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/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F3122E-AD78-3476-BAEE-F3141117760E}"/>
              </a:ext>
            </a:extLst>
          </p:cNvPr>
          <p:cNvSpPr txBox="1"/>
          <p:nvPr/>
        </p:nvSpPr>
        <p:spPr>
          <a:xfrm>
            <a:off x="6395263" y="1764337"/>
            <a:ext cx="495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Annual Maximum Sea-Levels at Port Pirie, South Australia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AE861-8006-B3DB-FF46-F1770976769D}"/>
              </a:ext>
            </a:extLst>
          </p:cNvPr>
          <p:cNvSpPr txBox="1"/>
          <p:nvPr/>
        </p:nvSpPr>
        <p:spPr>
          <a:xfrm>
            <a:off x="4067658" y="3355752"/>
            <a:ext cx="241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Information, derived during the MLE fit, is stored here.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39E6B7B-B9DD-D1E9-F127-443BDEA32AC7}"/>
              </a:ext>
            </a:extLst>
          </p:cNvPr>
          <p:cNvSpPr/>
          <p:nvPr/>
        </p:nvSpPr>
        <p:spPr>
          <a:xfrm>
            <a:off x="1512794" y="3301252"/>
            <a:ext cx="2554863" cy="531159"/>
          </a:xfrm>
          <a:custGeom>
            <a:avLst/>
            <a:gdLst>
              <a:gd name="connsiteX0" fmla="*/ 2440641 w 2440641"/>
              <a:gd name="connsiteY0" fmla="*/ 457200 h 459312"/>
              <a:gd name="connsiteX1" fmla="*/ 531159 w 2440641"/>
              <a:gd name="connsiteY1" fmla="*/ 389965 h 459312"/>
              <a:gd name="connsiteX2" fmla="*/ 0 w 2440641"/>
              <a:gd name="connsiteY2" fmla="*/ 0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641" h="459312">
                <a:moveTo>
                  <a:pt x="2440641" y="457200"/>
                </a:moveTo>
                <a:cubicBezTo>
                  <a:pt x="1689286" y="461682"/>
                  <a:pt x="937932" y="466165"/>
                  <a:pt x="531159" y="389965"/>
                </a:cubicBezTo>
                <a:cubicBezTo>
                  <a:pt x="124386" y="313765"/>
                  <a:pt x="62193" y="156882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B1-A2F7-B04C-D64A-427877E5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Diagnostics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 function call:</a:t>
                </a:r>
              </a:p>
              <a:p>
                <a:pPr marL="0" indent="0" algn="ctr">
                  <a:buNone/>
                </a:pPr>
                <a:r>
                  <a:rPr lang="en-US" sz="2400" i="1" dirty="0" err="1"/>
                  <a:t>gev.diag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ppfit</a:t>
                </a:r>
                <a:r>
                  <a:rPr lang="en-US" sz="2400" i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Return Levels (&amp; Wald 95% CI)</a:t>
                </a:r>
              </a:p>
              <a:p>
                <a:r>
                  <a:rPr lang="en-US" sz="2400" dirty="0"/>
                  <a:t>10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4.30</m:t>
                    </m:r>
                  </m:oMath>
                </a14:m>
                <a:r>
                  <a:rPr lang="en-US" sz="2400" b="0" dirty="0"/>
                  <a:t>, [4.19, 4.41]</a:t>
                </a:r>
              </a:p>
              <a:p>
                <a:r>
                  <a:rPr lang="en-US" sz="2400" dirty="0"/>
                  <a:t>100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4.69</m:t>
                    </m:r>
                  </m:oMath>
                </a14:m>
                <a:r>
                  <a:rPr lang="en-US" sz="2400" dirty="0"/>
                  <a:t>, [4.38, 5.00]</a:t>
                </a:r>
              </a:p>
              <a:p>
                <a:pPr marL="0" indent="0"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49098-875A-BBFC-285D-AE1AB0A38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880" y="1356381"/>
            <a:ext cx="4617221" cy="48205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9E19-2DE0-AD3F-9E45-5F9CF989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59A3D-2F54-BE4F-8C43-3401F7E7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A8F2-EC47-0EC6-B23C-B112858B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39F763-0B95-8D07-6FDF-C8AD11E360D5}"/>
              </a:ext>
            </a:extLst>
          </p:cNvPr>
          <p:cNvGrpSpPr/>
          <p:nvPr/>
        </p:nvGrpSpPr>
        <p:grpSpPr>
          <a:xfrm>
            <a:off x="4038600" y="4267200"/>
            <a:ext cx="4007427" cy="1323109"/>
            <a:chOff x="4038600" y="4267200"/>
            <a:chExt cx="4007427" cy="132310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917426-6C17-38FD-77DA-964FCBEADA5B}"/>
                </a:ext>
              </a:extLst>
            </p:cNvPr>
            <p:cNvCxnSpPr/>
            <p:nvPr/>
          </p:nvCxnSpPr>
          <p:spPr>
            <a:xfrm flipV="1">
              <a:off x="7955973" y="4267200"/>
              <a:ext cx="0" cy="132310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111570-A348-4D7F-E6D8-3BEA7A063779}"/>
                </a:ext>
              </a:extLst>
            </p:cNvPr>
            <p:cNvCxnSpPr/>
            <p:nvPr/>
          </p:nvCxnSpPr>
          <p:spPr>
            <a:xfrm>
              <a:off x="6764482" y="4322618"/>
              <a:ext cx="128154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33B99A-233E-C2B6-F656-2BB512E63D00}"/>
                </a:ext>
              </a:extLst>
            </p:cNvPr>
            <p:cNvCxnSpPr>
              <a:cxnSpLocks/>
            </p:cNvCxnSpPr>
            <p:nvPr/>
          </p:nvCxnSpPr>
          <p:spPr>
            <a:xfrm>
              <a:off x="6660573" y="4862945"/>
              <a:ext cx="138545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CDD568-270E-9E5C-FAA6-0038FDFB3952}"/>
                </a:ext>
              </a:extLst>
            </p:cNvPr>
            <p:cNvCxnSpPr/>
            <p:nvPr/>
          </p:nvCxnSpPr>
          <p:spPr>
            <a:xfrm>
              <a:off x="4038600" y="4515853"/>
              <a:ext cx="142373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2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8154-1D49-75ED-3144-4D3C24C2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Profile Likelihood</a:t>
            </a:r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705E8E3-6957-189D-94F0-010E0E480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302671" y="1825625"/>
            <a:ext cx="4252657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7EC4E5-580C-6A65-2A6E-26353F771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0129" y="1825625"/>
            <a:ext cx="54936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Confidence intervals produced using the profile likelihood method are derived from the asymptotic Chi-Square distribution of the likelihood ratio.</a:t>
            </a:r>
          </a:p>
          <a:p>
            <a:r>
              <a:rPr lang="en-US" sz="2400" dirty="0"/>
              <a:t>They are “better” for asymmetric, sparse datasets, like those encountered in EVA.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3F37-5DE9-47C5-0380-D7D4EDA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A76FC-14DC-3AA5-0116-93F78B87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88D98-1578-23F1-4BFB-12FE455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855E8-7D96-6676-AAA8-DF2627F1BF1F}"/>
              </a:ext>
            </a:extLst>
          </p:cNvPr>
          <p:cNvSpPr txBox="1"/>
          <p:nvPr/>
        </p:nvSpPr>
        <p:spPr>
          <a:xfrm>
            <a:off x="2306243" y="1935960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gev.profxi</a:t>
            </a:r>
            <a:r>
              <a:rPr lang="en-US" i="1" dirty="0"/>
              <a:t>(</a:t>
            </a:r>
            <a:r>
              <a:rPr lang="en-US" i="1" dirty="0" err="1"/>
              <a:t>ppfit</a:t>
            </a:r>
            <a:r>
              <a:rPr lang="en-US" i="1" dirty="0"/>
              <a:t>, -0.3, 0.3)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FA4A53-EFEC-8047-6C3E-0863BAB435BD}"/>
              </a:ext>
            </a:extLst>
          </p:cNvPr>
          <p:cNvGrpSpPr/>
          <p:nvPr/>
        </p:nvGrpSpPr>
        <p:grpSpPr>
          <a:xfrm>
            <a:off x="2385759" y="3226530"/>
            <a:ext cx="2146040" cy="3214509"/>
            <a:chOff x="4098468" y="3074131"/>
            <a:chExt cx="2146040" cy="32145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91133F-B685-3765-6DB7-89B14C706456}"/>
                    </a:ext>
                  </a:extLst>
                </p:cNvPr>
                <p:cNvSpPr txBox="1"/>
                <p:nvPr/>
              </p:nvSpPr>
              <p:spPr>
                <a:xfrm>
                  <a:off x="5101337" y="5919308"/>
                  <a:ext cx="357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91133F-B685-3765-6DB7-89B14C70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337" y="5919308"/>
                  <a:ext cx="35721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B26279-74C8-5655-5309-E2BE3992A3D9}"/>
                </a:ext>
              </a:extLst>
            </p:cNvPr>
            <p:cNvSpPr txBox="1"/>
            <p:nvPr/>
          </p:nvSpPr>
          <p:spPr>
            <a:xfrm>
              <a:off x="4457424" y="348467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[-0.21, 0.17]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EAE0A3-A267-C2D7-D934-CFADDB141232}"/>
                </a:ext>
              </a:extLst>
            </p:cNvPr>
            <p:cNvCxnSpPr>
              <a:cxnSpLocks/>
            </p:cNvCxnSpPr>
            <p:nvPr/>
          </p:nvCxnSpPr>
          <p:spPr>
            <a:xfrm>
              <a:off x="4098468" y="3096205"/>
              <a:ext cx="0" cy="246833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AE6C04-20F8-FA8B-4898-1C903BB54B3A}"/>
                </a:ext>
              </a:extLst>
            </p:cNvPr>
            <p:cNvCxnSpPr>
              <a:cxnSpLocks/>
            </p:cNvCxnSpPr>
            <p:nvPr/>
          </p:nvCxnSpPr>
          <p:spPr>
            <a:xfrm>
              <a:off x="6244508" y="3086875"/>
              <a:ext cx="0" cy="247766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57E2E5-885E-FCD1-01E5-877364D1781E}"/>
                </a:ext>
              </a:extLst>
            </p:cNvPr>
            <p:cNvSpPr txBox="1"/>
            <p:nvPr/>
          </p:nvSpPr>
          <p:spPr>
            <a:xfrm>
              <a:off x="4879252" y="307413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95%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16404-BEBC-4F53-9294-ABBE511F2896}"/>
                  </a:ext>
                </a:extLst>
              </p:cNvPr>
              <p:cNvSpPr txBox="1"/>
              <p:nvPr/>
            </p:nvSpPr>
            <p:spPr>
              <a:xfrm>
                <a:off x="5555328" y="4881662"/>
                <a:ext cx="3112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Recall from the first slide of this example, we had: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−0.243&lt;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&lt;0.142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16404-BEBC-4F53-9294-ABBE511F2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28" y="4881662"/>
                <a:ext cx="3112168" cy="923330"/>
              </a:xfrm>
              <a:prstGeom prst="rect">
                <a:avLst/>
              </a:prstGeom>
              <a:blipFill>
                <a:blip r:embed="rId4"/>
                <a:stretch>
                  <a:fillRect l="-1626" t="-2740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0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DD02-3692-CA2D-5E77-5B5368CD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Over Threshold (POT)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DD45A-61FC-2C94-4258-C98133709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Generalized Pareto Distribution (GPD)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54F2-0F7E-E379-D23F-D976BDAA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E6D8D-7C29-C8D5-377D-EF453E52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6DCE-1353-CFD0-AA4B-B177E3A6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C379-1694-37A2-95FB-DDA42DFA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Peaks Over Threshold (POT)</a:t>
            </a:r>
            <a:br>
              <a:rPr lang="en-US" sz="4000" dirty="0"/>
            </a:br>
            <a:r>
              <a:rPr lang="en-US" sz="4000" dirty="0"/>
              <a:t>&amp; the Generalized Pareto Distribution (GPD)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</p:spPr>
            <p:txBody>
              <a:bodyPr>
                <a:noAutofit/>
              </a:bodyPr>
              <a:lstStyle/>
              <a:p>
                <a:r>
                  <a:rPr lang="en-US" sz="18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Define </a:t>
                </a:r>
                <a:r>
                  <a:rPr lang="en-US" sz="1800" i="1" dirty="0"/>
                  <a:t>extreme events</a:t>
                </a:r>
                <a:r>
                  <a:rPr lang="en-US" sz="1800" dirty="0"/>
                  <a:t> as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’s that exceed some high threshold,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is known, then the distribution of threshold </a:t>
                </a:r>
                <a:r>
                  <a:rPr lang="en-US" sz="1800" b="1" dirty="0"/>
                  <a:t>exceedances</a:t>
                </a:r>
                <a:r>
                  <a:rPr lang="en-US" sz="18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𝐺𝐸𝑉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then, for large enough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, the distribution of exceedances is approximately the </a:t>
                </a:r>
                <a:r>
                  <a:rPr lang="en-US" sz="1800" b="1" dirty="0"/>
                  <a:t>Generalized Pareto Distribution:</a:t>
                </a: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)&gt;0}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  <a:blipFill>
                <a:blip r:embed="rId2"/>
                <a:stretch>
                  <a:fillRect l="-917" t="-845" b="-6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CAF6-A48D-86B0-FF4B-40F8D7C8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B980-3BF7-7C2B-2819-ECBBC2E9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B044-347C-393B-9431-015E5BF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29</a:t>
            </a:fld>
            <a:endParaRPr lang="en-US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E6C75B6-126C-0B69-68AD-DB3A42260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6211" y="2253619"/>
            <a:ext cx="4934430" cy="2927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5EFCA-CF4B-8CA3-6E61-946A4617DFA9}"/>
              </a:ext>
            </a:extLst>
          </p:cNvPr>
          <p:cNvSpPr txBox="1"/>
          <p:nvPr/>
        </p:nvSpPr>
        <p:spPr>
          <a:xfrm>
            <a:off x="6364941" y="5173053"/>
            <a:ext cx="51623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 now there’s a problem…</a:t>
            </a:r>
          </a:p>
          <a:p>
            <a:r>
              <a:rPr lang="en-US" sz="2800" dirty="0">
                <a:solidFill>
                  <a:srgbClr val="FF0000"/>
                </a:solidFill>
              </a:rPr>
              <a:t>How do we choose the threshold?</a:t>
            </a:r>
          </a:p>
        </p:txBody>
      </p:sp>
    </p:spTree>
    <p:extLst>
      <p:ext uri="{BB962C8B-B14F-4D97-AF65-F5344CB8AC3E}">
        <p14:creationId xmlns:p14="http://schemas.microsoft.com/office/powerpoint/2010/main" val="400169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A7E8-1D16-B8DC-7022-30885F9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4346575" cy="1112838"/>
          </a:xfrm>
        </p:spPr>
        <p:txBody>
          <a:bodyPr/>
          <a:lstStyle/>
          <a:p>
            <a:r>
              <a:rPr lang="en-US" dirty="0"/>
              <a:t>North Sea Flood of 1953</a:t>
            </a:r>
          </a:p>
        </p:txBody>
      </p:sp>
      <p:pic>
        <p:nvPicPr>
          <p:cNvPr id="10" name="Content Placeholder 9" descr="A picture containing text, outdoor, nature, several&#10;&#10;Description automatically generated">
            <a:extLst>
              <a:ext uri="{FF2B5EF4-FFF2-40B4-BE49-F238E27FC236}">
                <a16:creationId xmlns:a16="http://schemas.microsoft.com/office/drawing/2014/main" id="{945BD29B-42B8-02D6-0F1A-D02C78A3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37" y="985044"/>
            <a:ext cx="5182671" cy="4167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44A5F-FE86-A1D7-4A4A-D350FB771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1407319"/>
            <a:ext cx="5485637" cy="479345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Losses: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1836 people killed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72,000 people evacuated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49,000 houses and farms flooded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201,000 cattle drowned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500 km coastal defenses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More than 200,000 ha flooded</a:t>
            </a:r>
          </a:p>
          <a:p>
            <a:r>
              <a:rPr lang="en-US" sz="1800" dirty="0">
                <a:latin typeface="Calibri" panose="020F0502020204030204" pitchFamily="34" charset="0"/>
              </a:rPr>
              <a:t>Effect on Study of Extreme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systematic statistical research </a:t>
            </a:r>
            <a:r>
              <a:rPr lang="en-US" dirty="0" err="1"/>
              <a:t>w.r.t.</a:t>
            </a:r>
            <a:r>
              <a:rPr lang="en-US" dirty="0"/>
              <a:t> height of the dikes was done before 1953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Flood of 1570 was mean-sea-level + 4m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Gave EVA research a decisive push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Needed height estimate </a:t>
            </a:r>
            <a:r>
              <a:rPr lang="en-US" b="1" dirty="0">
                <a:latin typeface="Calibri" panose="020F0502020204030204" pitchFamily="34" charset="0"/>
              </a:rPr>
              <a:t>well outside range of existing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Van Dantzig report estimated p=1-10</a:t>
            </a:r>
            <a:r>
              <a:rPr lang="en-US" baseline="30000" dirty="0">
                <a:latin typeface="Calibri" panose="020F0502020204030204" pitchFamily="34" charset="0"/>
              </a:rPr>
              <a:t>-4</a:t>
            </a:r>
            <a:r>
              <a:rPr lang="en-US" dirty="0">
                <a:latin typeface="Calibri" panose="020F0502020204030204" pitchFamily="34" charset="0"/>
              </a:rPr>
              <a:t> quantile (one-in-ten-thousand-year surge height) of mean-sea-level + 5.14m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EBBD-EDC2-4CF2-C43D-59B00981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D08F-E46F-9226-6D51-8FCEE36E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DD24-02EA-81FE-BEC4-0C6455B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F7746-EE3B-24B6-5383-0E428A2845F8}"/>
              </a:ext>
            </a:extLst>
          </p:cNvPr>
          <p:cNvSpPr txBox="1"/>
          <p:nvPr/>
        </p:nvSpPr>
        <p:spPr>
          <a:xfrm>
            <a:off x="7117245" y="5231467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Netherlands, during 1953 North Sea Flood.</a:t>
            </a:r>
          </a:p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Viewed from a U.S. Army helicopter.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0EAF1-F84E-8ADF-E682-5E96F9B3A270}"/>
              </a:ext>
            </a:extLst>
          </p:cNvPr>
          <p:cNvSpPr txBox="1"/>
          <p:nvPr/>
        </p:nvSpPr>
        <p:spPr>
          <a:xfrm>
            <a:off x="7208044" y="5833129"/>
            <a:ext cx="3563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/wiki/North_Sea_flood_of_1953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B15C-0009-686C-526C-6794B5371E09}"/>
              </a:ext>
            </a:extLst>
          </p:cNvPr>
          <p:cNvSpPr txBox="1"/>
          <p:nvPr/>
        </p:nvSpPr>
        <p:spPr>
          <a:xfrm>
            <a:off x="2388798" y="6200775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[</a:t>
            </a:r>
            <a:r>
              <a:rPr lang="en-US" sz="1000" dirty="0" err="1"/>
              <a:t>Embrechts</a:t>
            </a:r>
            <a:r>
              <a:rPr lang="en-US" sz="10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37355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FD11-696A-A958-A846-584F8F26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Choosing a Threshold for POT: Example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625382A6-F353-E871-F8B9-9EDE13131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9694"/>
            <a:ext cx="5181600" cy="3223200"/>
          </a:xfr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A8EC664C-A75C-CD4B-4F24-9A7658E78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59238"/>
            <a:ext cx="5181600" cy="328411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F0C6B-91EC-F850-4881-A76AC712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FD8D-6B69-D366-D227-0EFAD799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FDA1D-2520-992B-1AE8-307F72D1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3469-91DD-EAC5-91D9-0DE5B7AADEB1}"/>
              </a:ext>
            </a:extLst>
          </p:cNvPr>
          <p:cNvSpPr txBox="1"/>
          <p:nvPr/>
        </p:nvSpPr>
        <p:spPr>
          <a:xfrm>
            <a:off x="1403560" y="5569123"/>
            <a:ext cx="4355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Numbers of fatal injuries from aviation accidents, 1982 - 2014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34241-5D09-33BB-12D5-2987CCCA8B74}"/>
              </a:ext>
            </a:extLst>
          </p:cNvPr>
          <p:cNvSpPr txBox="1"/>
          <p:nvPr/>
        </p:nvSpPr>
        <p:spPr>
          <a:xfrm>
            <a:off x="7400949" y="5569123"/>
            <a:ext cx="3528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Histogram of fatal injuries from aviation 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161D4-F5A8-7C9E-1119-2A553EEABCA0}"/>
              </a:ext>
            </a:extLst>
          </p:cNvPr>
          <p:cNvSpPr txBox="1"/>
          <p:nvPr/>
        </p:nvSpPr>
        <p:spPr>
          <a:xfrm>
            <a:off x="5759240" y="5877566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B6B4E-FE75-0142-B184-6F6FFD189415}"/>
              </a:ext>
            </a:extLst>
          </p:cNvPr>
          <p:cNvSpPr txBox="1"/>
          <p:nvPr/>
        </p:nvSpPr>
        <p:spPr>
          <a:xfrm>
            <a:off x="2225488" y="1358153"/>
            <a:ext cx="85523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Fatal Injuries from Aviation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" pitchFamily="2" charset="0"/>
              </a:rPr>
              <a:t>“Quanti</a:t>
            </a:r>
            <a:r>
              <a:rPr lang="en-US" sz="1600" dirty="0">
                <a:latin typeface="Helvetica" pitchFamily="2" charset="0"/>
              </a:rPr>
              <a:t>fi</a:t>
            </a:r>
            <a:r>
              <a:rPr lang="en-US" sz="1600" dirty="0">
                <a:effectLst/>
                <a:latin typeface="Helvetica" pitchFamily="2" charset="0"/>
              </a:rPr>
              <a:t>cation of the large accidents which have far reaching effect (fatality) would provide objective guidance in long-term planning and response for manufacturers, insurers and re-insurers.” [Das 2016]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1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912F-F954-6496-4A0C-EE71944E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Threshold for POT: MRL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AA5F350-92A2-C26A-2D47-B898BD9B0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1138" y="1977652"/>
            <a:ext cx="5792662" cy="3344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92A8A-8A4E-428F-DC7C-FC4AE03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6AB48-9D5D-2E95-5FE6-20BB0837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BA59-7F07-C309-3EE4-4F5749CE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the tail data follow a GPD with lower bound of u, then the Mean Residual Life (MRL) plot should be approx. linear for values above u.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𝑚𝑟𝑙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lvl="1"/>
                <a:r>
                  <a:rPr lang="en-US" sz="2000" dirty="0"/>
                  <a:t>MRL is also sometimes called the Mean Excess Function</a:t>
                </a:r>
              </a:p>
              <a:p>
                <a:r>
                  <a:rPr lang="en-US" sz="2400" dirty="0"/>
                  <a:t>So, select the smallest u which gives a linear MRL plot.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t="-1744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1B0D04-0858-90AD-27EB-994ED0233165}"/>
              </a:ext>
            </a:extLst>
          </p:cNvPr>
          <p:cNvSpPr txBox="1"/>
          <p:nvPr/>
        </p:nvSpPr>
        <p:spPr>
          <a:xfrm>
            <a:off x="8007287" y="5321698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54F69-D160-FCED-2097-46FEB210761C}"/>
              </a:ext>
            </a:extLst>
          </p:cNvPr>
          <p:cNvCxnSpPr/>
          <p:nvPr/>
        </p:nvCxnSpPr>
        <p:spPr>
          <a:xfrm flipV="1">
            <a:off x="7106772" y="4881282"/>
            <a:ext cx="0" cy="44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6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3B17-6E93-00A4-883E-BC7E630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Choosing a Threshold for POT: Parameter Stability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32EC78B6-3CFB-C527-1F00-7B068990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385" y="1825625"/>
            <a:ext cx="766322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F2D4-06FF-780E-FC05-72943418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B27F-6E13-F7C0-DEE9-A32A487A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AD28-180D-0BB3-B46B-5AAE81A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32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F68081-6E82-9C11-A2C9-B487DDABBC13}"/>
              </a:ext>
            </a:extLst>
          </p:cNvPr>
          <p:cNvSpPr/>
          <p:nvPr/>
        </p:nvSpPr>
        <p:spPr>
          <a:xfrm>
            <a:off x="4329952" y="2608729"/>
            <a:ext cx="282388" cy="228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7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1A45-0798-6E3E-5D85-0E0B5BC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&amp; Non-Stationarity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2DB05-6497-7D10-CD18-99ADD7654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E425-4E4B-8164-0853-5A4AFC3F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394F-D4A9-A6E3-B98B-8FBC67A6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0451-EA97-1E06-B4B1-122B418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B3D-071A-B214-7D19-9D479603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stationary</a:t>
                </a:r>
                <a:r>
                  <a:rPr lang="en-US" sz="2400" dirty="0"/>
                  <a:t> random process if for any set of integers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joint distributions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identical.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  <a:blipFill>
                <a:blip r:embed="rId2"/>
                <a:stretch>
                  <a:fillRect l="-1983" t="-1744" r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52D0F4B9-F2F6-2B8A-4F13-8FB849BD4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2147" y="822747"/>
            <a:ext cx="5233194" cy="52331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1DE80-F3A4-4D5A-F5F9-C428501A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173B-5E18-A5CC-F2C0-F508052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7D4A-D6C4-AB96-27CB-C43B773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D0F7-C62D-CB40-2EE9-6ACC8AE09607}"/>
              </a:ext>
            </a:extLst>
          </p:cNvPr>
          <p:cNvSpPr txBox="1"/>
          <p:nvPr/>
        </p:nvSpPr>
        <p:spPr>
          <a:xfrm>
            <a:off x="6908852" y="6135852"/>
            <a:ext cx="3007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Stationary_process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834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7E83-66BE-4247-38AC-2EC229E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56C-0749-E541-903F-E2EB25255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90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often contains trends and seasonal cycles (financial, weather)</a:t>
            </a:r>
          </a:p>
          <a:p>
            <a:r>
              <a:rPr lang="en-US" sz="2400" dirty="0"/>
              <a:t>Using BM with annual maximums can avoid seasonal cycles (weather)</a:t>
            </a:r>
          </a:p>
          <a:p>
            <a:r>
              <a:rPr lang="en-US" sz="2400" dirty="0"/>
              <a:t>Trends and cycles can be removed via regression or time-series modeling.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 descr="Text, letter&#10;&#10;Description automatically generated">
            <a:extLst>
              <a:ext uri="{FF2B5EF4-FFF2-40B4-BE49-F238E27FC236}">
                <a16:creationId xmlns:a16="http://schemas.microsoft.com/office/drawing/2014/main" id="{336472C4-477D-3068-EA47-10EE95EAF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9818" y="1513114"/>
            <a:ext cx="4076700" cy="304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A66B-EE6A-7CAF-B75B-97D5EA37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E757-8996-DF4C-92F1-1EEE8920452A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7DDD-A3E5-88C1-4D9D-350B9CE4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FF39-AE3A-527A-E9F4-8807926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E912D-63DE-DB02-7F7E-7123A4942409}"/>
              </a:ext>
            </a:extLst>
          </p:cNvPr>
          <p:cNvSpPr txBox="1"/>
          <p:nvPr/>
        </p:nvSpPr>
        <p:spPr>
          <a:xfrm>
            <a:off x="7508154" y="4616457"/>
            <a:ext cx="3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i="1" dirty="0"/>
              <a:t>extRemes</a:t>
            </a:r>
          </a:p>
          <a:p>
            <a:pPr algn="ctr"/>
            <a:r>
              <a:rPr lang="en-US" dirty="0"/>
              <a:t>[Gilliland 2016]</a:t>
            </a:r>
          </a:p>
        </p:txBody>
      </p:sp>
    </p:spTree>
    <p:extLst>
      <p:ext uri="{BB962C8B-B14F-4D97-AF65-F5344CB8AC3E}">
        <p14:creationId xmlns:p14="http://schemas.microsoft.com/office/powerpoint/2010/main" val="3993560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9D99-F5A1-6ECE-21D1-99A9D037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 (cont.)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86415FB-245F-3CCA-BD11-DF5E90569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8061"/>
            <a:ext cx="5181600" cy="3566465"/>
          </a:xfr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1F588BAF-8B9D-BE8D-6A13-935B074DB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2512"/>
            <a:ext cx="5085722" cy="35443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35E1-1729-D5CE-6CA4-3B90405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2C551-CEB9-7AAC-B4D7-32740BAD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DA5F-E09B-8EF7-EE69-C774A61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47879-6D72-C8F7-8818-79B52D3EBFAD}"/>
              </a:ext>
            </a:extLst>
          </p:cNvPr>
          <p:cNvSpPr txBox="1"/>
          <p:nvPr/>
        </p:nvSpPr>
        <p:spPr>
          <a:xfrm>
            <a:off x="2403032" y="189318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 Closing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C2337-9B6D-5291-6D1E-2D1198149865}"/>
              </a:ext>
            </a:extLst>
          </p:cNvPr>
          <p:cNvSpPr txBox="1"/>
          <p:nvPr/>
        </p:nvSpPr>
        <p:spPr>
          <a:xfrm>
            <a:off x="7892784" y="1893180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%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DDA30-6856-FC0B-95EE-CE116FC1A323}"/>
              </a:ext>
            </a:extLst>
          </p:cNvPr>
          <p:cNvSpPr txBox="1"/>
          <p:nvPr/>
        </p:nvSpPr>
        <p:spPr>
          <a:xfrm>
            <a:off x="5287349" y="5943123"/>
            <a:ext cx="161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</a:t>
            </a:r>
            <a:r>
              <a:rPr lang="en-US" sz="1200" dirty="0" err="1"/>
              <a:t>Beirlant</a:t>
            </a:r>
            <a:r>
              <a:rPr lang="en-US" sz="1200" dirty="0"/>
              <a:t> 2004]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40DA9-C661-7C68-C486-098B9FB34B1B}"/>
              </a:ext>
            </a:extLst>
          </p:cNvPr>
          <p:cNvSpPr txBox="1"/>
          <p:nvPr/>
        </p:nvSpPr>
        <p:spPr>
          <a:xfrm>
            <a:off x="2881085" y="1436536"/>
            <a:ext cx="677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Financial Application: Estimate </a:t>
            </a:r>
            <a:r>
              <a:rPr lang="en-US" dirty="0" err="1"/>
              <a:t>VaR</a:t>
            </a:r>
            <a:r>
              <a:rPr lang="en-US" dirty="0"/>
              <a:t> (Value-at-Risk) for a given 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3668F-776B-2B11-FAED-068108E3F0B2}"/>
              </a:ext>
            </a:extLst>
          </p:cNvPr>
          <p:cNvSpPr txBox="1"/>
          <p:nvPr/>
        </p:nvSpPr>
        <p:spPr>
          <a:xfrm>
            <a:off x="1344706" y="2421107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Transformations can be used on data to obtain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example, differencing or taking logarithms of ratios of successive observations can approximate stationarity (e.g., log-daily returns in finance)</a:t>
            </a:r>
          </a:p>
        </p:txBody>
      </p:sp>
    </p:spTree>
    <p:extLst>
      <p:ext uri="{BB962C8B-B14F-4D97-AF65-F5344CB8AC3E}">
        <p14:creationId xmlns:p14="http://schemas.microsoft.com/office/powerpoint/2010/main" val="337561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4613-2CA2-E34E-053A-A77DD7AC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EB4D-5C38-F98C-1859-92A169BD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Beirlant</a:t>
            </a:r>
            <a:r>
              <a:rPr lang="en-US" sz="1400" dirty="0"/>
              <a:t> 2004] J. </a:t>
            </a:r>
            <a:r>
              <a:rPr lang="en-US" sz="1400" dirty="0" err="1"/>
              <a:t>Beirlant</a:t>
            </a:r>
            <a:r>
              <a:rPr lang="en-US" sz="1400" dirty="0"/>
              <a:t>, et al., “Statistics of Extremes: Theory and Applications” (2004)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Belzile</a:t>
            </a:r>
            <a:r>
              <a:rPr lang="en-US" sz="1400" dirty="0"/>
              <a:t> 2022] </a:t>
            </a:r>
            <a:r>
              <a:rPr lang="en-US" sz="1400" dirty="0" err="1"/>
              <a:t>Belzile</a:t>
            </a:r>
            <a:r>
              <a:rPr lang="en-US" sz="1400" dirty="0"/>
              <a:t>, et al., “A modeler’s guide to extreme value software”, arXiv:2205.07714v1 (2022)</a:t>
            </a:r>
          </a:p>
          <a:p>
            <a:pPr marL="0" indent="0">
              <a:buNone/>
            </a:pPr>
            <a:r>
              <a:rPr lang="en-US" sz="1400" dirty="0"/>
              <a:t>[Coles 2001] S. Coles, “An Introduction to Statistical Modeling of Extreme Values”, Springer (2001)</a:t>
            </a:r>
          </a:p>
          <a:p>
            <a:pPr marL="0" indent="0">
              <a:buNone/>
            </a:pPr>
            <a:r>
              <a:rPr lang="en-US" sz="1400" dirty="0"/>
              <a:t>[Das 2016] K. Das &amp; A. Dey, “Analyzing fatal accidents in aviation using extreme value theory” (2016)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Einmahl</a:t>
            </a:r>
            <a:r>
              <a:rPr lang="en-US" sz="1400" dirty="0"/>
              <a:t> 2019] J. J. </a:t>
            </a:r>
            <a:r>
              <a:rPr lang="en-US" sz="1400" dirty="0" err="1"/>
              <a:t>Einmahl</a:t>
            </a:r>
            <a:r>
              <a:rPr lang="en-US" sz="1400" dirty="0"/>
              <a:t>, et al., “Limits to Human Life Span Through Extreme Value Theory”, JASA, 114:527, 1075-1080 (2019)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Embrechts</a:t>
            </a:r>
            <a:r>
              <a:rPr lang="en-US" sz="1400" dirty="0"/>
              <a:t> 1997] </a:t>
            </a:r>
            <a:r>
              <a:rPr lang="en-US" sz="1400" dirty="0" err="1"/>
              <a:t>Embrechts</a:t>
            </a:r>
            <a:r>
              <a:rPr lang="en-US" sz="1400" dirty="0"/>
              <a:t>, Paul, et al. “Modelling Extremal Events for Insurance and Finance”, Springer (1997)</a:t>
            </a:r>
          </a:p>
          <a:p>
            <a:pPr marL="0" indent="0">
              <a:buNone/>
            </a:pPr>
            <a:r>
              <a:rPr lang="en-US" sz="1400" dirty="0"/>
              <a:t>[Gilleland 2016] E. Gilleland, R.W. Katz “extRemes 2.0: An Extreme Value Analysis Package in R”, J. of Statistical Software, 72(8), 1-39 (2016)</a:t>
            </a:r>
          </a:p>
          <a:p>
            <a:pPr marL="0" indent="0">
              <a:buNone/>
            </a:pPr>
            <a:r>
              <a:rPr lang="en-US" sz="1400" dirty="0"/>
              <a:t>[Gumbel 1958] E.J. Gumbel, “Statistics of Extremes”, Columbia University Press, New York (1958)</a:t>
            </a:r>
          </a:p>
          <a:p>
            <a:pPr marL="0" indent="0">
              <a:buNone/>
            </a:pPr>
            <a:r>
              <a:rPr lang="en-US" sz="1400" dirty="0"/>
              <a:t>[Robeson 2015] Robeson, S. M., “Revisiting the recent California drought as an extreme value”, </a:t>
            </a:r>
            <a:r>
              <a:rPr lang="en-US" sz="1400" dirty="0" err="1"/>
              <a:t>Geophys</a:t>
            </a:r>
            <a:r>
              <a:rPr lang="en-US" sz="1400" dirty="0"/>
              <a:t>. Res. Lett., 42, 6771–6779 (2015)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Tsiftsi</a:t>
            </a:r>
            <a:r>
              <a:rPr lang="en-US" sz="1400" dirty="0"/>
              <a:t> 2018] </a:t>
            </a:r>
            <a:r>
              <a:rPr lang="en-US" sz="1400" dirty="0" err="1"/>
              <a:t>Tsiftsi</a:t>
            </a:r>
            <a:r>
              <a:rPr lang="en-US" sz="1400" dirty="0"/>
              <a:t>, T., &amp; De la Luz, V., “Extreme value analysis of solar flare events”, Space Weather, 16, 1984–1996 (2018)</a:t>
            </a:r>
          </a:p>
          <a:p>
            <a:pPr marL="0" indent="0">
              <a:buNone/>
            </a:pPr>
            <a:r>
              <a:rPr lang="en-US" sz="1400" dirty="0"/>
              <a:t>[Wikipedia GEV] “Generalized extreme value distribution”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B9FF-44D6-48E9-4259-90320564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0E22-06EF-1F40-B92D-033E04314051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664F4-CA19-F36A-3751-8D2DA68E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961B-F18C-97C5-F1DD-BCA1D759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32C-B2AC-F287-6D49-E25A1D87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34FC9-9AA7-0BD3-4D00-9B6FEF2F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648D-4AB2-E406-2826-0BF200DF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10C-BC19-3840-83B3-1BC075D52E52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ED34-9772-F82C-5D20-B8C84228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5A90-1A4B-F3AA-03F5-A46A6A04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8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CBD9-C15D-066A-AE05-B3268595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  <a:r>
              <a:rPr lang="en-US" baseline="30000" dirty="0"/>
              <a:t>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be independent &amp; identically distributed (</a:t>
                </a:r>
                <a:r>
                  <a:rPr lang="en-US" sz="2000" dirty="0" err="1"/>
                  <a:t>iid</a:t>
                </a:r>
                <a:r>
                  <a:rPr lang="en-US" sz="2000" dirty="0"/>
                  <a:t>) random variables (RVs)</a:t>
                </a:r>
              </a:p>
              <a:p>
                <a:r>
                  <a:rPr lang="en-US" sz="2000" dirty="0"/>
                  <a:t>from a distribution that has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positive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aseline="30000" dirty="0"/>
                  <a:t>† </a:t>
                </a:r>
                <a:r>
                  <a:rPr lang="en-US" sz="2000" dirty="0"/>
                  <a:t>This is a limited form of the CLT; other variants impose fewer conditions.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  <a:blipFill>
                <a:blip r:embed="rId2"/>
                <a:stretch>
                  <a:fillRect l="-60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9A0F-355D-B0AA-446E-10DCAEA9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DDC2-E4F5-5E45-9581-4E394D58E9F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1793-4D4E-F641-8CDE-E2C9AA0E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2848-145D-BBCE-205E-99F937AF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E60B-887D-3F7F-80DE-34A0ADE4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6"/>
            <a:ext cx="10436233" cy="1101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Two Primary Approaches to EVA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12B84B-C777-FE0B-C7C7-CFB58D8A6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0230" y="4755355"/>
            <a:ext cx="4625415" cy="152963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742950" lvl="1" indent="0" algn="ctr">
              <a:buNone/>
            </a:pPr>
            <a:r>
              <a:rPr lang="en-US" sz="1900" b="1" dirty="0"/>
              <a:t>Block Maxima (BM)</a:t>
            </a:r>
          </a:p>
          <a:p>
            <a:pPr marL="285750" indent="0">
              <a:buNone/>
            </a:pPr>
            <a:r>
              <a:rPr lang="en-US" sz="2300" dirty="0"/>
              <a:t>Divide the data into large/long blocks and use the maximum/minimum value in each block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472EF2F-BF9E-F25B-978F-F18FC2550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94" y="1551682"/>
            <a:ext cx="5167185" cy="3068016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5C93F7F-DC1D-E59F-CD24-63391858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51682"/>
            <a:ext cx="5167185" cy="3068016"/>
          </a:xfrm>
          <a:prstGeom prst="rect">
            <a:avLst/>
          </a:prstGeo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7A617897-16E5-5A2F-6FD8-695158A0CBC7}"/>
              </a:ext>
            </a:extLst>
          </p:cNvPr>
          <p:cNvSpPr txBox="1">
            <a:spLocks/>
          </p:cNvSpPr>
          <p:nvPr/>
        </p:nvSpPr>
        <p:spPr>
          <a:xfrm>
            <a:off x="6649016" y="4755355"/>
            <a:ext cx="4625415" cy="136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0" algn="ctr">
              <a:buNone/>
            </a:pPr>
            <a:r>
              <a:rPr lang="en-US" sz="1900" b="1" dirty="0"/>
              <a:t>Points Over Threshold (POT)</a:t>
            </a:r>
          </a:p>
          <a:p>
            <a:pPr marL="285750" indent="0">
              <a:buNone/>
            </a:pPr>
            <a:r>
              <a:rPr lang="en-US" sz="2300" dirty="0"/>
              <a:t>Use all data that exceeds a specific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E0909-9138-2A73-DBD3-BE1D3A9D42F3}"/>
              </a:ext>
            </a:extLst>
          </p:cNvPr>
          <p:cNvSpPr txBox="1"/>
          <p:nvPr/>
        </p:nvSpPr>
        <p:spPr>
          <a:xfrm>
            <a:off x="9122623" y="6213606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139A1-584E-B863-2067-6AED251C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37C9-9E77-014C-8DE9-57D7110F33DA}" type="datetime1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2D29-212D-7FDB-978E-668C1FD3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6AFEB-C2B5-3487-FFC4-9942AF8C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65B2-26BB-A1BD-9352-2A5346CE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(brief)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CD51-0CBC-16B8-E65E-F1C195F1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Solar Flares, California Droughts, and Human Life Span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EBB6-B7E3-3974-DB71-FC8E6E3E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2356-32E9-7D8C-3766-5B65380C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AD78-BDE6-3A79-E66C-F8213332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9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6AD-A3D0-B596-7A55-6FF47271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“EVA of Solar Flare Events” [</a:t>
            </a:r>
            <a:r>
              <a:rPr lang="en-US" sz="4000" dirty="0" err="1"/>
              <a:t>Tsiftsi</a:t>
            </a:r>
            <a:r>
              <a:rPr lang="en-US" sz="4000" dirty="0"/>
              <a:t> 2018]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DA2D1-EB9F-BE56-DD6E-2B70AEB7C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4052"/>
            <a:ext cx="5181600" cy="39344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F3883-04AE-F005-2122-0CC1A71A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8104-AD50-D8FF-1ED3-C178C58C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24524-F12F-F219-CC6F-8A13FF96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F334-2763-8513-2CCC-62A3700D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6753"/>
            <a:ext cx="5549153" cy="459021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1859 – the “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 Event” (X45), most intense geomagnetic storm in recorded history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Est. cost to U.S. of similar event: 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$670 billion to $2.9 trillion (~ 3.6% – 15.5% annual GDP)</a:t>
            </a:r>
          </a:p>
          <a:p>
            <a:pPr lvl="2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en.wikipedia.org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/wiki/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Carrington_Event#Similar_events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Return Period: 110 years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(20, 6500) years.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Probability of a Carrington-like event happening in the next decade is 9%</a:t>
            </a:r>
          </a:p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2003 – “Halloween solar storms” (X35) generated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largest solar flare ever recorded by GOES</a:t>
            </a:r>
          </a:p>
          <a:p>
            <a:pPr lvl="1"/>
            <a:r>
              <a:rPr lang="en-US" sz="1600" b="1" dirty="0">
                <a:solidFill>
                  <a:srgbClr val="202122"/>
                </a:solidFill>
                <a:latin typeface="Arial" panose="020B0604020202020204" pitchFamily="34" charset="0"/>
              </a:rPr>
              <a:t>Return Period: 38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(10, 300) years.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 Halloween-like event is expected in the next decade with probability 23.8%</a:t>
            </a:r>
            <a:endParaRPr lang="en-US" sz="16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127-D685-48DD-2EC7-76458D2F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California Droughts [Robeson 2015]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286F-63F7-6259-7EA9-2815EE5B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939119" cy="44862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1-year 2014 drought was most severe in the 1895–2014 record</a:t>
            </a:r>
          </a:p>
          <a:p>
            <a:pPr lvl="1"/>
            <a:r>
              <a:rPr lang="en-US" dirty="0"/>
              <a:t>Has a return period of 140–180 years,</a:t>
            </a:r>
          </a:p>
          <a:p>
            <a:pPr lvl="1"/>
            <a:r>
              <a:rPr lang="en-US" dirty="0"/>
              <a:t>however, </a:t>
            </a:r>
            <a:r>
              <a:rPr lang="en-US" i="1" dirty="0"/>
              <a:t>quantile mapping</a:t>
            </a:r>
            <a:r>
              <a:rPr lang="en-US" dirty="0"/>
              <a:t>  produces return periods of 700–900 years</a:t>
            </a:r>
          </a:p>
          <a:p>
            <a:r>
              <a:rPr lang="en-US" dirty="0"/>
              <a:t>Cumulative 3- and 4-year droughts are estimated to be much more severe</a:t>
            </a:r>
          </a:p>
          <a:p>
            <a:pPr lvl="1"/>
            <a:r>
              <a:rPr lang="en-US" dirty="0"/>
              <a:t>2012–2014 drought is nearly a 10,000-year event</a:t>
            </a:r>
          </a:p>
          <a:p>
            <a:pPr lvl="1"/>
            <a:r>
              <a:rPr lang="en-US" dirty="0"/>
              <a:t>2012–2015 drought has an almost incalculable return period and is completely without precedent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0BFB5-C16A-97DC-F438-66FE38C7AA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3083" y="1515035"/>
            <a:ext cx="3506239" cy="46619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6925-A6AB-3490-8C5B-29C3FF8A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E7EE7-64BD-CD58-F55B-C0DCA0EF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6ECE-FD12-69B5-77D9-9BD4F28D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3A29B-98BC-5F4D-5C12-4F035CAD5063}"/>
              </a:ext>
            </a:extLst>
          </p:cNvPr>
          <p:cNvSpPr txBox="1"/>
          <p:nvPr/>
        </p:nvSpPr>
        <p:spPr>
          <a:xfrm>
            <a:off x="7449064" y="6204744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PDSI – Palmer Drought Severity Index</a:t>
            </a:r>
          </a:p>
        </p:txBody>
      </p:sp>
    </p:spTree>
    <p:extLst>
      <p:ext uri="{BB962C8B-B14F-4D97-AF65-F5344CB8AC3E}">
        <p14:creationId xmlns:p14="http://schemas.microsoft.com/office/powerpoint/2010/main" val="5092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BB04-A660-2507-BC60-7E303A96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to Human Life Span [</a:t>
            </a:r>
            <a:r>
              <a:rPr lang="en-US" sz="3600" dirty="0" err="1"/>
              <a:t>Einmahl</a:t>
            </a:r>
            <a:r>
              <a:rPr lang="en-US" sz="3600" dirty="0"/>
              <a:t> 2019]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latin typeface="Helvetica" pitchFamily="2" charset="0"/>
                  </a:rPr>
                  <a:t>Used EVA to consider</a:t>
                </a:r>
                <a:r>
                  <a:rPr lang="en-US" sz="2000" dirty="0">
                    <a:effectLst/>
                    <a:latin typeface="Helvetica" pitchFamily="2" charset="0"/>
                  </a:rPr>
                  <a:t> whether the human life span is bounded:</a:t>
                </a:r>
              </a:p>
              <a:p>
                <a:r>
                  <a:rPr lang="en-US" sz="2000" dirty="0">
                    <a:latin typeface="Helvetica" pitchFamily="2" charset="0"/>
                  </a:rPr>
                  <a:t>30 years of d</a:t>
                </a:r>
                <a:r>
                  <a:rPr lang="en-US" sz="2000" dirty="0">
                    <a:effectLst/>
                    <a:latin typeface="Helvetica" pitchFamily="2" charset="0"/>
                  </a:rPr>
                  <a:t>ata from Dutch residents</a:t>
                </a:r>
                <a:endParaRPr lang="en-US" sz="2000" dirty="0">
                  <a:latin typeface="Helvetica" pitchFamily="2" charset="0"/>
                </a:endParaRPr>
              </a:p>
              <a:p>
                <a:r>
                  <a:rPr lang="en-US" sz="20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The estimated extreme value indices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), exhibited in Figure 2, at right, are all negative, hinting at a finite upper endpoint, that is, a 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finite maximum life span</a:t>
                </a:r>
                <a:r>
                  <a:rPr lang="en-US" sz="2000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1163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FDDE01C-22FF-1706-4950-B2B2E5B092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2577" y="1461247"/>
            <a:ext cx="4448601" cy="471571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3FD09-B4E0-E06F-5890-F35EF778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D108-E5E8-E516-5530-47D6557E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0D26-E5B5-600F-0345-3B9FB02C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B6B-D6E1-D62C-B5A0-CE17862D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E346-3BF4-2A7A-7944-4ABF551E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PyExtremes (Python)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5F13-B916-0BCE-B7D6-74BB6A62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27491-90D0-7DAC-010C-00CC2523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5428-F0EE-8D2B-3F78-522F9AAC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B333-6E47-CBB2-9170-882FF200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2: pyextremes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7BDA-48EB-56E2-D4F1-CB030A5D5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527" y="1660206"/>
            <a:ext cx="4340382" cy="4520861"/>
          </a:xfrm>
        </p:spPr>
        <p:txBody>
          <a:bodyPr>
            <a:normAutofit/>
          </a:bodyPr>
          <a:lstStyle/>
          <a:p>
            <a:r>
              <a:rPr lang="en-US" sz="1800" dirty="0"/>
              <a:t>Raw Data (.csv) read &amp; ”cleaned”</a:t>
            </a:r>
          </a:p>
          <a:p>
            <a:pPr lvl="1"/>
            <a:r>
              <a:rPr lang="en-US" sz="1800" dirty="0"/>
              <a:t>Sorted in ascending order</a:t>
            </a:r>
          </a:p>
          <a:p>
            <a:pPr lvl="1"/>
            <a:r>
              <a:rPr lang="en-US" sz="1800" dirty="0" err="1"/>
              <a:t>NaN</a:t>
            </a:r>
            <a:r>
              <a:rPr lang="en-US" sz="1800" dirty="0"/>
              <a:t> entries removed</a:t>
            </a:r>
          </a:p>
          <a:p>
            <a:pPr lvl="1"/>
            <a:r>
              <a:rPr lang="en-US" sz="1800" dirty="0"/>
              <a:t>Converted to </a:t>
            </a:r>
            <a:r>
              <a:rPr lang="en-US" sz="1800" dirty="0" err="1"/>
              <a:t>Pandas.Series</a:t>
            </a:r>
            <a:endParaRPr lang="en-US" sz="1800" dirty="0"/>
          </a:p>
          <a:p>
            <a:pPr lvl="2"/>
            <a:r>
              <a:rPr lang="en-US" sz="1800" dirty="0"/>
              <a:t>https://</a:t>
            </a:r>
            <a:r>
              <a:rPr lang="en-US" sz="1800" dirty="0" err="1"/>
              <a:t>pandas.pydata.org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Trend removed (+2.87 mm/</a:t>
            </a:r>
            <a:r>
              <a:rPr lang="en-US" sz="1800" dirty="0" err="1"/>
              <a:t>yr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&gt; from pyextremes import EVA </a:t>
            </a:r>
          </a:p>
          <a:p>
            <a:pPr marL="0" indent="0">
              <a:buNone/>
            </a:pPr>
            <a:r>
              <a:rPr lang="en-US" sz="1800" dirty="0"/>
              <a:t>&gt; model = EVA(data)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 class provides interface to pyextremes library</a:t>
            </a: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model.get_extremes</a:t>
            </a:r>
            <a:r>
              <a:rPr lang="en-US" sz="1800" dirty="0"/>
              <a:t>(method="BM", </a:t>
            </a:r>
            <a:r>
              <a:rPr lang="en-US" sz="1800" dirty="0" err="1"/>
              <a:t>block_size</a:t>
            </a:r>
            <a:r>
              <a:rPr lang="en-US" sz="1800" dirty="0"/>
              <a:t>="365.2425D")</a:t>
            </a: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model.plot_extremes</a:t>
            </a:r>
            <a:r>
              <a:rPr lang="en-US" sz="1800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A6C7E-3395-5959-F2EC-C6D45899C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3909" y="1716149"/>
            <a:ext cx="6279891" cy="40089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1AD91-9283-B68C-ACF6-A100326D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252B-3DFD-1E01-79D8-83E6158B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78EA-2351-0243-F291-0A19D326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0EF44-76B7-1E3F-816A-2176D7717CE4}"/>
              </a:ext>
            </a:extLst>
          </p:cNvPr>
          <p:cNvSpPr txBox="1"/>
          <p:nvPr/>
        </p:nvSpPr>
        <p:spPr>
          <a:xfrm>
            <a:off x="6046693" y="1377729"/>
            <a:ext cx="512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ater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evels for the Battery Station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in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New York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29DB1-DBF5-DC85-C9B5-63DDC2988826}"/>
              </a:ext>
            </a:extLst>
          </p:cNvPr>
          <p:cNvSpPr txBox="1"/>
          <p:nvPr/>
        </p:nvSpPr>
        <p:spPr>
          <a:xfrm>
            <a:off x="7054780" y="5814598"/>
            <a:ext cx="278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https://</a:t>
            </a:r>
            <a:r>
              <a:rPr lang="en-US" sz="1200" dirty="0" err="1"/>
              <a:t>pypi.org</a:t>
            </a:r>
            <a:r>
              <a:rPr lang="en-US" sz="1200" dirty="0"/>
              <a:t>/project/pyextremes/</a:t>
            </a:r>
          </a:p>
        </p:txBody>
      </p:sp>
    </p:spTree>
    <p:extLst>
      <p:ext uri="{BB962C8B-B14F-4D97-AF65-F5344CB8AC3E}">
        <p14:creationId xmlns:p14="http://schemas.microsoft.com/office/powerpoint/2010/main" val="4240256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7FA-37EB-A4F6-DD6B-839AEEAD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Fit)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E562113-B9DB-C31F-4C05-982A0877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396" y="1825625"/>
            <a:ext cx="924120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2C4A1-A6F0-0E36-D5CB-40C515F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9F956-7070-1278-1BC3-1DD0B69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58C24-9396-4FD0-D313-46E27C04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12EBD-65D2-6087-55DD-0AEFA9BFEF3C}"/>
              </a:ext>
            </a:extLst>
          </p:cNvPr>
          <p:cNvSpPr txBox="1"/>
          <p:nvPr/>
        </p:nvSpPr>
        <p:spPr>
          <a:xfrm>
            <a:off x="1475396" y="1459855"/>
            <a:ext cx="267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model.fit_model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6978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5A46-6F04-820A-A9D4-2F18732E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Summary)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D36D2DC6-82B2-596C-D8C7-4F1A420973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6615"/>
            <a:ext cx="6894133" cy="143331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6AAAB5A8-8E87-6E60-D232-A0AF843E7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9167" y="1555994"/>
            <a:ext cx="3922005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6D9C-E2BE-B930-8FDA-8A350DA5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1026-78FF-18FE-7EE3-D6FA0A6B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81FFA-4C94-D917-4D31-D02CA92C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87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4E6D-93F4-3D86-87EC-21A0AF8F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7625" cy="2178899"/>
          </a:xfrm>
        </p:spPr>
        <p:txBody>
          <a:bodyPr/>
          <a:lstStyle/>
          <a:p>
            <a:r>
              <a:rPr lang="en-US" dirty="0"/>
              <a:t>Example 2: pyextremes (Diagnostic Plots)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525B4D9E-8484-DEF4-352D-733E66028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825" y="470632"/>
            <a:ext cx="5857682" cy="58340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C2A1-2D8C-1F50-FC2B-0CF55B28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1863-3854-78A2-AD69-8CF7231F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F543-27E6-BB0A-A1B1-377EFE1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14AD1-D9D5-815F-5F7C-490139E05C29}"/>
              </a:ext>
            </a:extLst>
          </p:cNvPr>
          <p:cNvSpPr txBox="1"/>
          <p:nvPr/>
        </p:nvSpPr>
        <p:spPr>
          <a:xfrm>
            <a:off x="838200" y="3069125"/>
            <a:ext cx="49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model.plot_diagnostic</a:t>
            </a:r>
            <a:r>
              <a:rPr lang="en-US" sz="2400" dirty="0"/>
              <a:t>(alpha=0.95)</a:t>
            </a:r>
          </a:p>
        </p:txBody>
      </p:sp>
    </p:spTree>
    <p:extLst>
      <p:ext uri="{BB962C8B-B14F-4D97-AF65-F5344CB8AC3E}">
        <p14:creationId xmlns:p14="http://schemas.microsoft.com/office/powerpoint/2010/main" val="1831179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23D3-FEBC-B049-130D-8C5679C3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(Return Values Plot)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F7F1A4D-D4FF-569F-7E20-0651C0CCA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9908" y="2232103"/>
            <a:ext cx="6324600" cy="40293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C775-4A31-9B94-DD48-E3936F5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A7EB6-9B59-97E1-2587-DE53E38F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A0047-D462-0D91-B1B7-C310160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49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C77E8B-9287-E048-9178-C9CDABC12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741"/>
            <a:ext cx="5181600" cy="385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model.plot_return_values</a:t>
            </a:r>
            <a:r>
              <a:rPr lang="en-US" sz="1800" dirty="0"/>
              <a:t>(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</a:t>
            </a:r>
            <a:r>
              <a:rPr lang="en-US" sz="1800" dirty="0"/>
              <a:t>=</a:t>
            </a:r>
            <a:r>
              <a:rPr lang="en-US" sz="1800" dirty="0" err="1"/>
              <a:t>np.logspace</a:t>
            </a:r>
            <a:r>
              <a:rPr lang="en-US" sz="1800" dirty="0"/>
              <a:t>(0.01, 2, 100),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return_period_size</a:t>
            </a:r>
            <a:r>
              <a:rPr lang="en-US" sz="1800" dirty="0"/>
              <a:t>="365.2425D",</a:t>
            </a:r>
          </a:p>
          <a:p>
            <a:pPr marL="0" indent="0">
              <a:buNone/>
            </a:pPr>
            <a:r>
              <a:rPr lang="en-US" sz="1800" dirty="0"/>
              <a:t>    alpha=0.95,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17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CC50-5488-D87F-AC44-C3BE6B02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Brief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8913F-B6B8-78A3-F879-117037CE4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Theory: PDFs, CDFs, CLT,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CF50-0B63-9186-17C3-9886DC9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F1F54-98C1-0E4A-9901-511C6988A3BC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41F4-D9B4-10CB-2F01-A64A62F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0FA3-B0B4-E545-4FA9-9B2D1382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2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44B3-8475-B4EE-C21A-1F5D3C5F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 or POT?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376849-B36A-D92C-DE06-65CE513C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cannot say that one method is better than another</a:t>
            </a:r>
          </a:p>
          <a:p>
            <a:r>
              <a:rPr lang="en-US" dirty="0"/>
              <a:t>Different models and approaches (correctly applied) should converge to the same answer (within reasonable limits)</a:t>
            </a:r>
          </a:p>
          <a:p>
            <a:r>
              <a:rPr lang="en-US" dirty="0"/>
              <a:t>So, investigate both</a:t>
            </a:r>
          </a:p>
          <a:p>
            <a:r>
              <a:rPr lang="en-US" dirty="0"/>
              <a:t>BM is a simpler and more stable model</a:t>
            </a:r>
          </a:p>
          <a:p>
            <a:pPr lvl="1"/>
            <a:r>
              <a:rPr lang="en-US" dirty="0"/>
              <a:t>Requires very little input from the user</a:t>
            </a:r>
          </a:p>
          <a:p>
            <a:pPr lvl="1"/>
            <a:r>
              <a:rPr lang="en-US" dirty="0"/>
              <a:t>Use BM with a reasonable block size to avoid capturing seasonality</a:t>
            </a:r>
          </a:p>
          <a:p>
            <a:pPr lvl="1"/>
            <a:r>
              <a:rPr lang="en-US" dirty="0"/>
              <a:t>Get the initial estimates and see how the extremes behave</a:t>
            </a:r>
          </a:p>
          <a:p>
            <a:r>
              <a:rPr lang="en-US" dirty="0"/>
              <a:t>Use POT with a reasonable threshold and </a:t>
            </a:r>
            <a:r>
              <a:rPr lang="en-US" dirty="0" err="1"/>
              <a:t>declustering</a:t>
            </a:r>
            <a:endParaRPr lang="en-US" dirty="0"/>
          </a:p>
          <a:p>
            <a:pPr lvl="1"/>
            <a:r>
              <a:rPr lang="en-US" dirty="0"/>
              <a:t>To see how well the model behaves near the target return periods</a:t>
            </a:r>
          </a:p>
          <a:p>
            <a:pPr lvl="1"/>
            <a:r>
              <a:rPr lang="en-US" dirty="0"/>
              <a:t>and to gain more confidence in the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6B51-3E30-CDB3-BF69-E4ADF08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9253C-0994-F8CC-9B2D-1A7B86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2C55-71EA-8BEF-8652-0D0D0332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040D8-45BF-2324-C927-C85835D8AE8E}"/>
              </a:ext>
            </a:extLst>
          </p:cNvPr>
          <p:cNvSpPr txBox="1"/>
          <p:nvPr/>
        </p:nvSpPr>
        <p:spPr>
          <a:xfrm>
            <a:off x="7830392" y="5989657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</p:spTree>
    <p:extLst>
      <p:ext uri="{BB962C8B-B14F-4D97-AF65-F5344CB8AC3E}">
        <p14:creationId xmlns:p14="http://schemas.microsoft.com/office/powerpoint/2010/main" val="1184916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E6C3-EA05-FC9A-3032-83A39C21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PDFs and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E7F1E-2AB9-BBB2-2B03-65FF7F2D4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56956" y="2369097"/>
            <a:ext cx="5144089" cy="27930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012B9-1ED3-0BCB-F9DC-D307CC7C0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364622"/>
            <a:ext cx="5181600" cy="28040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B70D2-D41F-40B4-9231-D87474548F42}"/>
              </a:ext>
            </a:extLst>
          </p:cNvPr>
          <p:cNvSpPr txBox="1"/>
          <p:nvPr/>
        </p:nvSpPr>
        <p:spPr>
          <a:xfrm>
            <a:off x="1735523" y="1870222"/>
            <a:ext cx="33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(PDF)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A2FFD-3C3F-2942-484F-0F170F68974A}"/>
              </a:ext>
            </a:extLst>
          </p:cNvPr>
          <p:cNvSpPr txBox="1"/>
          <p:nvPr/>
        </p:nvSpPr>
        <p:spPr>
          <a:xfrm>
            <a:off x="6839492" y="1870222"/>
            <a:ext cx="38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(CDF)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/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blipFill>
                <a:blip r:embed="rId4"/>
                <a:stretch>
                  <a:fillRect t="-28302"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27BC50-B31C-0529-D3C8-620C19190057}"/>
              </a:ext>
            </a:extLst>
          </p:cNvPr>
          <p:cNvSpPr txBox="1"/>
          <p:nvPr/>
        </p:nvSpPr>
        <p:spPr>
          <a:xfrm>
            <a:off x="4593281" y="1379099"/>
            <a:ext cx="30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/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blipFill>
                <a:blip r:embed="rId5"/>
                <a:stretch>
                  <a:fillRect l="-1136" t="-16000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CA45DEE-A37E-36AF-33D2-EE60F7DB88B4}"/>
              </a:ext>
            </a:extLst>
          </p:cNvPr>
          <p:cNvSpPr/>
          <p:nvPr/>
        </p:nvSpPr>
        <p:spPr>
          <a:xfrm>
            <a:off x="6724291" y="2829464"/>
            <a:ext cx="996161" cy="133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FEE5B-AAA7-9FEE-CCC2-4AE2B629E47F}"/>
              </a:ext>
            </a:extLst>
          </p:cNvPr>
          <p:cNvSpPr txBox="1"/>
          <p:nvPr/>
        </p:nvSpPr>
        <p:spPr>
          <a:xfrm>
            <a:off x="2480560" y="6171580"/>
            <a:ext cx="7178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>
                <a:effectLst/>
                <a:latin typeface="Helvetica" pitchFamily="2" charset="0"/>
              </a:rPr>
              <a:t>†</a:t>
            </a:r>
            <a:r>
              <a:rPr lang="en-US" sz="1100" dirty="0">
                <a:effectLst/>
                <a:latin typeface="Helvetica" pitchFamily="2" charset="0"/>
              </a:rPr>
              <a:t>A location-scale family is a family of distributions formed by translation and scaling of a </a:t>
            </a:r>
            <a:r>
              <a:rPr lang="en-US" sz="1100" i="1" dirty="0">
                <a:effectLst/>
                <a:latin typeface="Helvetica" pitchFamily="2" charset="0"/>
              </a:rPr>
              <a:t>standard</a:t>
            </a:r>
            <a:r>
              <a:rPr lang="en-US" sz="1100" dirty="0">
                <a:effectLst/>
                <a:latin typeface="Helvetica" pitchFamily="2" charset="0"/>
              </a:rPr>
              <a:t> family member.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/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algn="ctr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, i.e., a location-scale family</a:t>
                </a:r>
                <a:r>
                  <a:rPr lang="en-US" baseline="30000" dirty="0"/>
                  <a:t>†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blipFill>
                <a:blip r:embed="rId7"/>
                <a:stretch>
                  <a:fillRect l="-163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CA3EB-C8EE-6027-846E-0138A59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ECA1-D043-0640-92ED-170008659A94}" type="datetime1">
              <a:rPr lang="en-US" smtClean="0"/>
              <a:t>12/15/22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0E57E0-1667-9C7C-CC8C-4EB859EB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DA600F-3A71-905A-3134-B83A2AC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2" grpId="0"/>
      <p:bldP spid="4" grpId="0"/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EA6-41A0-B900-F7E7-861BB90E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and Empirical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465CA-868B-5D2B-7401-FE549F13F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38200" y="2145245"/>
            <a:ext cx="5181600" cy="27572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EC2D-3C2E-723F-F0EB-FF93ACB50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90949" y="2109238"/>
            <a:ext cx="5144101" cy="282925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025DF-9279-89A3-51F3-E7AED85109CD}"/>
              </a:ext>
            </a:extLst>
          </p:cNvPr>
          <p:cNvSpPr txBox="1"/>
          <p:nvPr/>
        </p:nvSpPr>
        <p:spPr>
          <a:xfrm>
            <a:off x="1049406" y="1521076"/>
            <a:ext cx="4759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Normalized Histogram &amp; Kernel Density Estimate</a:t>
            </a:r>
          </a:p>
          <a:p>
            <a:pPr algn="ctr"/>
            <a:r>
              <a:rPr lang="en-US" dirty="0"/>
              <a:t>of a Random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33D08-6DB5-5E34-9A47-2C75E0788BCA}"/>
              </a:ext>
            </a:extLst>
          </p:cNvPr>
          <p:cNvSpPr txBox="1"/>
          <p:nvPr/>
        </p:nvSpPr>
        <p:spPr>
          <a:xfrm>
            <a:off x="6652646" y="1628463"/>
            <a:ext cx="42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CDF of the Same Random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943F4-FCCF-FDEB-DC98-ECDD898CDC91}"/>
              </a:ext>
            </a:extLst>
          </p:cNvPr>
          <p:cNvSpPr txBox="1"/>
          <p:nvPr/>
        </p:nvSpPr>
        <p:spPr>
          <a:xfrm>
            <a:off x="838200" y="4938494"/>
            <a:ext cx="516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(normalized) are empirical estimates of PDFs, but their shape is sensitive to bin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density estimates are another form of PDF estimate, but their shape is sensitive to the type of kernel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6FCC0-5560-058A-1AAD-87EB7E48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9969" y="2956368"/>
            <a:ext cx="2132768" cy="1509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0160" sy="100160" algn="tl" rotWithShape="0">
              <a:prstClr val="black">
                <a:alpha val="70791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4BAA0-E744-2385-4871-A14D46CCE98D}"/>
              </a:ext>
            </a:extLst>
          </p:cNvPr>
          <p:cNvSpPr txBox="1"/>
          <p:nvPr/>
        </p:nvSpPr>
        <p:spPr>
          <a:xfrm>
            <a:off x="10677012" y="371623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QQ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9C717-9575-E19B-AC2F-242DF01C5F08}"/>
              </a:ext>
            </a:extLst>
          </p:cNvPr>
          <p:cNvSpPr txBox="1"/>
          <p:nvPr/>
        </p:nvSpPr>
        <p:spPr>
          <a:xfrm>
            <a:off x="6304001" y="4938494"/>
            <a:ext cx="516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Empirical CDF is less susceptible to subjective choices,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it is often used for model checking, for example, using Quantile-Quantile Plots.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DED0FD7-1605-AB84-DF27-A8C0805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8F1F-3025-9C42-B111-F5C39F4067D2}" type="datetime1">
              <a:rPr lang="en-US" smtClean="0"/>
              <a:t>12/15/22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AE291CD-CB25-D560-AEA0-9094BD8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087B231-ED12-E929-E2C4-737C966D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 build="p"/>
      <p:bldP spid="9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413F-0E0E-F12C-05BD-0FC39F90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iid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Maximum Likelihood Est. (MLE)</a:t>
                </a:r>
              </a:p>
              <a:p>
                <a:pPr lvl="1"/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Other Methods</a:t>
                </a:r>
              </a:p>
              <a:p>
                <a:pPr lvl="1"/>
                <a:r>
                  <a:rPr lang="en-US" dirty="0"/>
                  <a:t>MOM / PWM / L-Moments</a:t>
                </a:r>
              </a:p>
              <a:p>
                <a:pPr lvl="1"/>
                <a:r>
                  <a:rPr lang="en-US" dirty="0"/>
                  <a:t>Bayesian Parameter Estimation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Confidence Intervals (CI)</a:t>
                </a:r>
              </a:p>
              <a:p>
                <a:pPr lvl="1"/>
                <a:r>
                  <a:rPr lang="en-US" dirty="0"/>
                  <a:t>Wald CI (”classical” method)</a:t>
                </a:r>
              </a:p>
              <a:p>
                <a:pPr lvl="2"/>
                <a:r>
                  <a:rPr lang="en-US" dirty="0"/>
                  <a:t>MLE: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Profile Likelihood CI</a:t>
                </a:r>
              </a:p>
              <a:p>
                <a:pPr lvl="2"/>
                <a:r>
                  <a:rPr lang="en-US" dirty="0"/>
                  <a:t>Likelihood ratio is asymptotically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Bootstrapping (resampling w/ replacement)</a:t>
                </a:r>
              </a:p>
              <a:p>
                <a:pPr lvl="1"/>
                <a:r>
                  <a:rPr lang="en-US" dirty="0"/>
                  <a:t>Credible Interval / Highest Posterior Density (HPD) Interval/Region (Bayesian)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EB88B-00A1-0E3A-0652-14F34ADC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4C403-B53D-8126-2EB7-BC91061E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833E-57FA-7A6D-0565-363E2ACE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C99B-CF86-F38F-24BA-F6FF6E3B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AD7-D1E6-494F-8993-CCD3704281F0}" type="datetime1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8E54-30CF-7CBB-A431-BF1D3AB1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7AE8-8531-170F-1FC8-33342F06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E46EB5-75BF-1A65-F09D-CD07A2749B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71775" y="2294731"/>
            <a:ext cx="3541713" cy="2268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“All models are wrong, but some are useful”</a:t>
            </a:r>
          </a:p>
          <a:p>
            <a:pPr marL="0" indent="0">
              <a:buNone/>
            </a:pPr>
            <a:r>
              <a:rPr lang="en-US" dirty="0"/>
              <a:t>-- George E. P. Box</a:t>
            </a:r>
          </a:p>
        </p:txBody>
      </p:sp>
      <p:pic>
        <p:nvPicPr>
          <p:cNvPr id="11" name="Content Placeholder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BC52DA-3D0A-3015-CEF3-33C8201846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948532"/>
            <a:ext cx="2895600" cy="43513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20DF-2CD7-B461-FE35-9F2574A7333A}"/>
              </a:ext>
            </a:extLst>
          </p:cNvPr>
          <p:cNvSpPr txBox="1"/>
          <p:nvPr/>
        </p:nvSpPr>
        <p:spPr>
          <a:xfrm>
            <a:off x="6600826" y="5397222"/>
            <a:ext cx="387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  <a:r>
              <a:rPr lang="en-US" sz="1000" dirty="0" err="1"/>
              <a:t>DavidMCEddy</a:t>
            </a:r>
            <a:r>
              <a:rPr lang="en-US" sz="1000" dirty="0"/>
              <a:t> at </a:t>
            </a:r>
            <a:r>
              <a:rPr lang="en-US" sz="1000" dirty="0" err="1"/>
              <a:t>en.wikipedia</a:t>
            </a:r>
            <a:r>
              <a:rPr lang="en-US" sz="1000" dirty="0"/>
              <a:t>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=115167166</a:t>
            </a:r>
          </a:p>
        </p:txBody>
      </p:sp>
    </p:spTree>
    <p:extLst>
      <p:ext uri="{BB962C8B-B14F-4D97-AF65-F5344CB8AC3E}">
        <p14:creationId xmlns:p14="http://schemas.microsoft.com/office/powerpoint/2010/main" val="290473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7239</TotalTime>
  <Words>3693</Words>
  <Application>Microsoft Macintosh PowerPoint</Application>
  <PresentationFormat>Widescreen</PresentationFormat>
  <Paragraphs>493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Extreme Value Analysis</vt:lpstr>
      <vt:lpstr>Extreme Value Analysis (EVA)</vt:lpstr>
      <vt:lpstr>North Sea Flood of 1953</vt:lpstr>
      <vt:lpstr>Two Primary Approaches to EVA</vt:lpstr>
      <vt:lpstr>A Very Brief Refresher</vt:lpstr>
      <vt:lpstr>Continuous PDFs and CDFs</vt:lpstr>
      <vt:lpstr>Histograms and Empirical CDFs</vt:lpstr>
      <vt:lpstr>Parameter Estimation</vt:lpstr>
      <vt:lpstr>PowerPoint Presentation</vt:lpstr>
      <vt:lpstr>Maximum Values</vt:lpstr>
      <vt:lpstr>Order Statistics</vt:lpstr>
      <vt:lpstr>A Random Sample of Maximum Order Statistics (based on Std. Normal Dist.)</vt:lpstr>
      <vt:lpstr>Distribution of the Maximum Order Statistic</vt:lpstr>
      <vt:lpstr>Max. Order Stat. Distribution (based on Std. Normal Dist.)</vt:lpstr>
      <vt:lpstr>Max. Order Stat. Distribution (based on Exponential Dist.)</vt:lpstr>
      <vt:lpstr>Extreme Value Theory (EVT)</vt:lpstr>
      <vt:lpstr>Generalized Extreme Value (GEV) Distribution</vt:lpstr>
      <vt:lpstr>Extreme Value Theorem</vt:lpstr>
      <vt:lpstr>GEV is a Location-Scale Family of Distributions</vt:lpstr>
      <vt:lpstr>GEV MLE Fit to Maximums based on Std. Normal RVs</vt:lpstr>
      <vt:lpstr>GEV MLE Fit to Maximums based on Exponential RVs</vt:lpstr>
      <vt:lpstr>Return Levels &amp; Return Periods</vt:lpstr>
      <vt:lpstr>EVA Software</vt:lpstr>
      <vt:lpstr>Example 1</vt:lpstr>
      <vt:lpstr>Example 1: ismev (R)</vt:lpstr>
      <vt:lpstr>Example 1: Diagnostics</vt:lpstr>
      <vt:lpstr>Example 1: Profile Likelihood</vt:lpstr>
      <vt:lpstr>Peaks Over Threshold (POT)</vt:lpstr>
      <vt:lpstr>Peaks Over Threshold (POT) &amp; the Generalized Pareto Distribution (GPD)</vt:lpstr>
      <vt:lpstr>Choosing a Threshold for POT: Example</vt:lpstr>
      <vt:lpstr>Choosing a Threshold for POT: MRL</vt:lpstr>
      <vt:lpstr>Choosing a Threshold for POT: Parameter Stability</vt:lpstr>
      <vt:lpstr>Stationarity &amp; Non-Stationarity</vt:lpstr>
      <vt:lpstr>Stationarity</vt:lpstr>
      <vt:lpstr>Dealing with Non-Stationarity</vt:lpstr>
      <vt:lpstr>Dealing with Non-Stationarity (cont.)</vt:lpstr>
      <vt:lpstr>References</vt:lpstr>
      <vt:lpstr>Backup Slides</vt:lpstr>
      <vt:lpstr>Central Limit Theorem†</vt:lpstr>
      <vt:lpstr>Case Studies (brief)</vt:lpstr>
      <vt:lpstr>“EVA of Solar Flare Events” [Tsiftsi 2018]</vt:lpstr>
      <vt:lpstr>California Droughts [Robeson 2015] </vt:lpstr>
      <vt:lpstr>Limits to Human Life Span [Einmahl 2019]</vt:lpstr>
      <vt:lpstr>Example 2</vt:lpstr>
      <vt:lpstr>Example 2: pyextremes (Python)</vt:lpstr>
      <vt:lpstr>Example 2: pyextremes (Model Fit)</vt:lpstr>
      <vt:lpstr>Example 2: pyextremes (Model Summary)</vt:lpstr>
      <vt:lpstr>Example 2: pyextremes (Diagnostic Plots)</vt:lpstr>
      <vt:lpstr>Example 2: pyextremes (Return Values Plot)</vt:lpstr>
      <vt:lpstr>BM or POT?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Value Analysis</dc:title>
  <dc:creator>Alfred Reich</dc:creator>
  <cp:lastModifiedBy>Alfred Reich</cp:lastModifiedBy>
  <cp:revision>166</cp:revision>
  <dcterms:created xsi:type="dcterms:W3CDTF">2022-09-17T21:53:11Z</dcterms:created>
  <dcterms:modified xsi:type="dcterms:W3CDTF">2022-12-15T23:37:35Z</dcterms:modified>
</cp:coreProperties>
</file>